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9" r:id="rId52"/>
    <p:sldId id="350" r:id="rId53"/>
    <p:sldId id="330" r:id="rId54"/>
    <p:sldId id="262" r:id="rId55"/>
    <p:sldId id="259" r:id="rId56"/>
    <p:sldId id="270" r:id="rId57"/>
    <p:sldId id="272" r:id="rId58"/>
    <p:sldId id="351" r:id="rId59"/>
    <p:sldId id="263" r:id="rId60"/>
    <p:sldId id="268" r:id="rId61"/>
    <p:sldId id="265" r:id="rId62"/>
    <p:sldId id="271" r:id="rId63"/>
    <p:sldId id="267" r:id="rId64"/>
    <p:sldId id="352" r:id="rId65"/>
    <p:sldId id="274" r:id="rId66"/>
    <p:sldId id="275" r:id="rId67"/>
    <p:sldId id="276" r:id="rId68"/>
    <p:sldId id="277" r:id="rId69"/>
    <p:sldId id="359" r:id="rId70"/>
    <p:sldId id="353" r:id="rId71"/>
    <p:sldId id="354" r:id="rId72"/>
    <p:sldId id="355" r:id="rId73"/>
    <p:sldId id="356" r:id="rId74"/>
    <p:sldId id="357" r:id="rId75"/>
    <p:sldId id="358" r:id="rId76"/>
    <p:sldId id="361" r:id="rId77"/>
    <p:sldId id="264" r:id="rId78"/>
    <p:sldId id="261" r:id="rId79"/>
    <p:sldId id="273" r:id="rId80"/>
    <p:sldId id="349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60" r:id="rId10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0B5"/>
    <a:srgbClr val="D7C700"/>
    <a:srgbClr val="000000"/>
    <a:srgbClr val="FFFFF0"/>
    <a:srgbClr val="FFFFFF"/>
    <a:srgbClr val="C9C0B5"/>
    <a:srgbClr val="BBB0A3"/>
    <a:srgbClr val="FD5151"/>
    <a:srgbClr val="887E6F"/>
    <a:srgbClr val="FD5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0" autoAdjust="0"/>
    <p:restoredTop sz="80035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-432" y="-96"/>
      </p:cViewPr>
      <p:guideLst>
        <p:guide orient="horz" pos="3151"/>
        <p:guide orient="horz" pos="1602"/>
        <p:guide orient="horz" pos="645"/>
        <p:guide pos="2879"/>
        <p:guide pos="301"/>
        <p:guide pos="54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-42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handoutMaster" Target="handoutMasters/handout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BAD7E-287A-C946-B406-03792F8875E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0E61F7-06E3-7443-A07C-F1C9EE396525}">
      <dgm:prSet phldrT="[Text]"/>
      <dgm:spPr>
        <a:solidFill>
          <a:schemeClr val="accent2"/>
        </a:solidFill>
      </dgm:spPr>
      <dgm:t>
        <a:bodyPr/>
        <a:lstStyle/>
        <a:p>
          <a:r>
            <a:rPr lang="en-US">
              <a:solidFill>
                <a:schemeClr val="bg2"/>
              </a:solidFill>
            </a:rPr>
            <a:t>Ikke relasjonelle</a:t>
          </a:r>
        </a:p>
      </dgm:t>
    </dgm:pt>
    <dgm:pt modelId="{DAEF00A0-D276-F14C-AC06-F8BCBC9FA027}" type="parTrans" cxnId="{E151AE85-3B58-C644-901D-D401D4E9AC4F}">
      <dgm:prSet/>
      <dgm:spPr/>
      <dgm:t>
        <a:bodyPr/>
        <a:lstStyle/>
        <a:p>
          <a:endParaRPr lang="en-US"/>
        </a:p>
      </dgm:t>
    </dgm:pt>
    <dgm:pt modelId="{FC717B37-4454-D641-8636-E4F154689FC8}" type="sibTrans" cxnId="{E151AE85-3B58-C644-901D-D401D4E9AC4F}">
      <dgm:prSet/>
      <dgm:spPr/>
      <dgm:t>
        <a:bodyPr/>
        <a:lstStyle/>
        <a:p>
          <a:endParaRPr lang="en-US"/>
        </a:p>
      </dgm:t>
    </dgm:pt>
    <dgm:pt modelId="{3CCD4FCB-484A-FF44-A957-F27B2AD4088A}">
      <dgm:prSet phldrT="[Text]"/>
      <dgm:spPr>
        <a:solidFill>
          <a:schemeClr val="accent2"/>
        </a:solidFill>
      </dgm:spPr>
      <dgm:t>
        <a:bodyPr/>
        <a:lstStyle/>
        <a:p>
          <a:r>
            <a:rPr lang="en-US">
              <a:solidFill>
                <a:schemeClr val="bg2"/>
              </a:solidFill>
            </a:rPr>
            <a:t>Dynamisk skjema</a:t>
          </a:r>
        </a:p>
      </dgm:t>
    </dgm:pt>
    <dgm:pt modelId="{3FBBF8EA-A751-9C49-86DC-D2BF646D595E}" type="parTrans" cxnId="{C01F0A3D-CC24-F441-9AA7-2E412125AE9C}">
      <dgm:prSet/>
      <dgm:spPr/>
      <dgm:t>
        <a:bodyPr/>
        <a:lstStyle/>
        <a:p>
          <a:endParaRPr lang="en-US"/>
        </a:p>
      </dgm:t>
    </dgm:pt>
    <dgm:pt modelId="{BB0BA937-8373-9346-B98F-E026039FFBF8}" type="sibTrans" cxnId="{C01F0A3D-CC24-F441-9AA7-2E412125AE9C}">
      <dgm:prSet/>
      <dgm:spPr/>
      <dgm:t>
        <a:bodyPr/>
        <a:lstStyle/>
        <a:p>
          <a:endParaRPr lang="en-US"/>
        </a:p>
      </dgm:t>
    </dgm:pt>
    <dgm:pt modelId="{5BCE72AA-4CEB-5946-85EC-5AFACA016BA0}">
      <dgm:prSet phldrT="[Text]"/>
      <dgm:spPr>
        <a:solidFill>
          <a:schemeClr val="accent2"/>
        </a:solidFill>
      </dgm:spPr>
      <dgm:t>
        <a:bodyPr/>
        <a:lstStyle/>
        <a:p>
          <a:r>
            <a:rPr lang="en-US">
              <a:solidFill>
                <a:schemeClr val="bg2"/>
              </a:solidFill>
            </a:rPr>
            <a:t>Skalerbare</a:t>
          </a:r>
        </a:p>
      </dgm:t>
    </dgm:pt>
    <dgm:pt modelId="{325C57C6-E182-BF44-B12A-2BB59E397085}" type="parTrans" cxnId="{A64D3E57-7D5B-0540-91CD-F141C7D12901}">
      <dgm:prSet/>
      <dgm:spPr/>
      <dgm:t>
        <a:bodyPr/>
        <a:lstStyle/>
        <a:p>
          <a:endParaRPr lang="en-US"/>
        </a:p>
      </dgm:t>
    </dgm:pt>
    <dgm:pt modelId="{0B8AEBC0-A537-F34B-B514-B00B9CA978D1}" type="sibTrans" cxnId="{A64D3E57-7D5B-0540-91CD-F141C7D12901}">
      <dgm:prSet/>
      <dgm:spPr/>
      <dgm:t>
        <a:bodyPr/>
        <a:lstStyle/>
        <a:p>
          <a:endParaRPr lang="en-US"/>
        </a:p>
      </dgm:t>
    </dgm:pt>
    <dgm:pt modelId="{423777A8-B3E8-794D-AC35-D226E04878DA}">
      <dgm:prSet phldrT="[Text]"/>
      <dgm:spPr>
        <a:solidFill>
          <a:schemeClr val="accent2"/>
        </a:solidFill>
      </dgm:spPr>
      <dgm:t>
        <a:bodyPr/>
        <a:lstStyle/>
        <a:p>
          <a:r>
            <a:rPr lang="en-US">
              <a:solidFill>
                <a:schemeClr val="bg2"/>
              </a:solidFill>
            </a:rPr>
            <a:t>Åpen kildekode</a:t>
          </a:r>
        </a:p>
      </dgm:t>
    </dgm:pt>
    <dgm:pt modelId="{01FAAD64-4FAD-6F47-86AB-50A3BFA69F47}" type="parTrans" cxnId="{4DB0BE60-8AA7-9C4D-895D-CFB91528466B}">
      <dgm:prSet/>
      <dgm:spPr/>
      <dgm:t>
        <a:bodyPr/>
        <a:lstStyle/>
        <a:p>
          <a:endParaRPr lang="en-US"/>
        </a:p>
      </dgm:t>
    </dgm:pt>
    <dgm:pt modelId="{9E64DEB9-E8B0-CE44-8FBE-1E8F5F6D2B52}" type="sibTrans" cxnId="{4DB0BE60-8AA7-9C4D-895D-CFB91528466B}">
      <dgm:prSet/>
      <dgm:spPr/>
      <dgm:t>
        <a:bodyPr/>
        <a:lstStyle/>
        <a:p>
          <a:endParaRPr lang="en-US"/>
        </a:p>
      </dgm:t>
    </dgm:pt>
    <dgm:pt modelId="{91D8B0D8-1A36-DA42-A849-8A12DF572AD3}" type="pres">
      <dgm:prSet presAssocID="{02EBAD7E-287A-C946-B406-03792F8875E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0F534B-BC19-B04F-A0AE-2A7C6897AE80}" type="pres">
      <dgm:prSet presAssocID="{6F0E61F7-06E3-7443-A07C-F1C9EE39652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07C23-5E5B-B940-B259-EFF4E63EB8E1}" type="pres">
      <dgm:prSet presAssocID="{FC717B37-4454-D641-8636-E4F154689FC8}" presName="sibTrans" presStyleCnt="0"/>
      <dgm:spPr/>
    </dgm:pt>
    <dgm:pt modelId="{1CEA2D3C-82E8-094D-9F7A-662B6F72A94C}" type="pres">
      <dgm:prSet presAssocID="{3CCD4FCB-484A-FF44-A957-F27B2AD4088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D092E-E9F8-A64E-884B-8D622E40F863}" type="pres">
      <dgm:prSet presAssocID="{BB0BA937-8373-9346-B98F-E026039FFBF8}" presName="sibTrans" presStyleCnt="0"/>
      <dgm:spPr/>
    </dgm:pt>
    <dgm:pt modelId="{93DD8456-07D5-8F4B-A08B-29C66ADCF29B}" type="pres">
      <dgm:prSet presAssocID="{5BCE72AA-4CEB-5946-85EC-5AFACA016BA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979DD1-EB48-AA4E-A99A-945B50F730E3}" type="pres">
      <dgm:prSet presAssocID="{0B8AEBC0-A537-F34B-B514-B00B9CA978D1}" presName="sibTrans" presStyleCnt="0"/>
      <dgm:spPr/>
    </dgm:pt>
    <dgm:pt modelId="{BA1BCC6E-8DA3-CE44-BFDD-D59A62A6DB91}" type="pres">
      <dgm:prSet presAssocID="{423777A8-B3E8-794D-AC35-D226E04878D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485E5F-6A21-EE41-9DB2-6CE09FEC41F0}" type="presOf" srcId="{6F0E61F7-06E3-7443-A07C-F1C9EE396525}" destId="{BC0F534B-BC19-B04F-A0AE-2A7C6897AE80}" srcOrd="0" destOrd="0" presId="urn:microsoft.com/office/officeart/2005/8/layout/default"/>
    <dgm:cxn modelId="{A64D3E57-7D5B-0540-91CD-F141C7D12901}" srcId="{02EBAD7E-287A-C946-B406-03792F8875E6}" destId="{5BCE72AA-4CEB-5946-85EC-5AFACA016BA0}" srcOrd="2" destOrd="0" parTransId="{325C57C6-E182-BF44-B12A-2BB59E397085}" sibTransId="{0B8AEBC0-A537-F34B-B514-B00B9CA978D1}"/>
    <dgm:cxn modelId="{1193FAAE-A42F-2A49-8C7B-BB96B8BD1B7B}" type="presOf" srcId="{02EBAD7E-287A-C946-B406-03792F8875E6}" destId="{91D8B0D8-1A36-DA42-A849-8A12DF572AD3}" srcOrd="0" destOrd="0" presId="urn:microsoft.com/office/officeart/2005/8/layout/default"/>
    <dgm:cxn modelId="{4DB0BE60-8AA7-9C4D-895D-CFB91528466B}" srcId="{02EBAD7E-287A-C946-B406-03792F8875E6}" destId="{423777A8-B3E8-794D-AC35-D226E04878DA}" srcOrd="3" destOrd="0" parTransId="{01FAAD64-4FAD-6F47-86AB-50A3BFA69F47}" sibTransId="{9E64DEB9-E8B0-CE44-8FBE-1E8F5F6D2B52}"/>
    <dgm:cxn modelId="{C01F0A3D-CC24-F441-9AA7-2E412125AE9C}" srcId="{02EBAD7E-287A-C946-B406-03792F8875E6}" destId="{3CCD4FCB-484A-FF44-A957-F27B2AD4088A}" srcOrd="1" destOrd="0" parTransId="{3FBBF8EA-A751-9C49-86DC-D2BF646D595E}" sibTransId="{BB0BA937-8373-9346-B98F-E026039FFBF8}"/>
    <dgm:cxn modelId="{B0037516-1B0C-7945-9166-79FAF58EFCCE}" type="presOf" srcId="{423777A8-B3E8-794D-AC35-D226E04878DA}" destId="{BA1BCC6E-8DA3-CE44-BFDD-D59A62A6DB91}" srcOrd="0" destOrd="0" presId="urn:microsoft.com/office/officeart/2005/8/layout/default"/>
    <dgm:cxn modelId="{EAE556F9-7B7E-2A48-B5B1-929AD980421B}" type="presOf" srcId="{5BCE72AA-4CEB-5946-85EC-5AFACA016BA0}" destId="{93DD8456-07D5-8F4B-A08B-29C66ADCF29B}" srcOrd="0" destOrd="0" presId="urn:microsoft.com/office/officeart/2005/8/layout/default"/>
    <dgm:cxn modelId="{E151AE85-3B58-C644-901D-D401D4E9AC4F}" srcId="{02EBAD7E-287A-C946-B406-03792F8875E6}" destId="{6F0E61F7-06E3-7443-A07C-F1C9EE396525}" srcOrd="0" destOrd="0" parTransId="{DAEF00A0-D276-F14C-AC06-F8BCBC9FA027}" sibTransId="{FC717B37-4454-D641-8636-E4F154689FC8}"/>
    <dgm:cxn modelId="{B6E1DB03-09C3-8C47-BCE4-02224754053A}" type="presOf" srcId="{3CCD4FCB-484A-FF44-A957-F27B2AD4088A}" destId="{1CEA2D3C-82E8-094D-9F7A-662B6F72A94C}" srcOrd="0" destOrd="0" presId="urn:microsoft.com/office/officeart/2005/8/layout/default"/>
    <dgm:cxn modelId="{8F6B06B3-2419-EA4A-AB28-FF9019E35218}" type="presParOf" srcId="{91D8B0D8-1A36-DA42-A849-8A12DF572AD3}" destId="{BC0F534B-BC19-B04F-A0AE-2A7C6897AE80}" srcOrd="0" destOrd="0" presId="urn:microsoft.com/office/officeart/2005/8/layout/default"/>
    <dgm:cxn modelId="{B5FBAAEE-F23D-C44D-B50F-42E94ED643DD}" type="presParOf" srcId="{91D8B0D8-1A36-DA42-A849-8A12DF572AD3}" destId="{C4E07C23-5E5B-B940-B259-EFF4E63EB8E1}" srcOrd="1" destOrd="0" presId="urn:microsoft.com/office/officeart/2005/8/layout/default"/>
    <dgm:cxn modelId="{8A30D4EB-B76E-9F4A-97A0-2823715F4429}" type="presParOf" srcId="{91D8B0D8-1A36-DA42-A849-8A12DF572AD3}" destId="{1CEA2D3C-82E8-094D-9F7A-662B6F72A94C}" srcOrd="2" destOrd="0" presId="urn:microsoft.com/office/officeart/2005/8/layout/default"/>
    <dgm:cxn modelId="{0B4F8E24-2C74-2247-8961-2676BC9A9A97}" type="presParOf" srcId="{91D8B0D8-1A36-DA42-A849-8A12DF572AD3}" destId="{1D8D092E-E9F8-A64E-884B-8D622E40F863}" srcOrd="3" destOrd="0" presId="urn:microsoft.com/office/officeart/2005/8/layout/default"/>
    <dgm:cxn modelId="{BCFDD2A5-6E8F-BA44-8493-3CFCA8F7FBA9}" type="presParOf" srcId="{91D8B0D8-1A36-DA42-A849-8A12DF572AD3}" destId="{93DD8456-07D5-8F4B-A08B-29C66ADCF29B}" srcOrd="4" destOrd="0" presId="urn:microsoft.com/office/officeart/2005/8/layout/default"/>
    <dgm:cxn modelId="{481051FD-8B2C-134E-A43B-66F70C089A4F}" type="presParOf" srcId="{91D8B0D8-1A36-DA42-A849-8A12DF572AD3}" destId="{11979DD1-EB48-AA4E-A99A-945B50F730E3}" srcOrd="5" destOrd="0" presId="urn:microsoft.com/office/officeart/2005/8/layout/default"/>
    <dgm:cxn modelId="{2179BB8C-4105-0B4C-A2CA-DB9BBEC18943}" type="presParOf" srcId="{91D8B0D8-1A36-DA42-A849-8A12DF572AD3}" destId="{BA1BCC6E-8DA3-CE44-BFDD-D59A62A6DB91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BD3BBB-ED19-544F-8D87-B809816EA2A3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450CB1-89AB-2047-B520-2D6ED56AC8C4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Availability</a:t>
          </a:r>
        </a:p>
      </dgm:t>
    </dgm:pt>
    <dgm:pt modelId="{EAFE0AB8-A67B-614E-B1C2-4D3DC675CE51}" type="parTrans" cxnId="{BEABF66D-F051-B740-AE1A-10A2E4D3E1CC}">
      <dgm:prSet/>
      <dgm:spPr/>
      <dgm:t>
        <a:bodyPr/>
        <a:lstStyle/>
        <a:p>
          <a:endParaRPr lang="en-US"/>
        </a:p>
      </dgm:t>
    </dgm:pt>
    <dgm:pt modelId="{99C961DB-6591-E543-928D-47C88B71541A}" type="sibTrans" cxnId="{BEABF66D-F051-B740-AE1A-10A2E4D3E1CC}">
      <dgm:prSet/>
      <dgm:spPr/>
      <dgm:t>
        <a:bodyPr/>
        <a:lstStyle/>
        <a:p>
          <a:endParaRPr lang="en-US"/>
        </a:p>
      </dgm:t>
    </dgm:pt>
    <dgm:pt modelId="{D8DAA215-CA91-A24D-B19D-BCC8BF11E042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Consistency</a:t>
          </a:r>
        </a:p>
      </dgm:t>
    </dgm:pt>
    <dgm:pt modelId="{A132F9E3-FCC8-1046-A25A-3406464182C9}" type="parTrans" cxnId="{FC3726BE-7724-E944-8E31-7C2B7125AC63}">
      <dgm:prSet/>
      <dgm:spPr/>
      <dgm:t>
        <a:bodyPr/>
        <a:lstStyle/>
        <a:p>
          <a:endParaRPr lang="en-US"/>
        </a:p>
      </dgm:t>
    </dgm:pt>
    <dgm:pt modelId="{263700CE-53F9-0742-9BDC-FBC2B61D9F51}" type="sibTrans" cxnId="{FC3726BE-7724-E944-8E31-7C2B7125AC63}">
      <dgm:prSet/>
      <dgm:spPr/>
      <dgm:t>
        <a:bodyPr/>
        <a:lstStyle/>
        <a:p>
          <a:endParaRPr lang="en-US"/>
        </a:p>
      </dgm:t>
    </dgm:pt>
    <dgm:pt modelId="{8D763BFF-FE05-D64E-8155-2CD3B9C1B517}" type="pres">
      <dgm:prSet presAssocID="{CABD3BBB-ED19-544F-8D87-B809816EA2A3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8C96ED-618D-0A42-A99A-D94D6961A926}" type="pres">
      <dgm:prSet presAssocID="{CABD3BBB-ED19-544F-8D87-B809816EA2A3}" presName="dummyMaxCanvas" presStyleCnt="0"/>
      <dgm:spPr/>
    </dgm:pt>
    <dgm:pt modelId="{27617A1F-0BB2-AB4B-AF01-6A92C436DE58}" type="pres">
      <dgm:prSet presAssocID="{CABD3BBB-ED19-544F-8D87-B809816EA2A3}" presName="parentComposite" presStyleCnt="0"/>
      <dgm:spPr/>
    </dgm:pt>
    <dgm:pt modelId="{6FB20A13-4F4C-C948-AC57-0756C3BA3B92}" type="pres">
      <dgm:prSet presAssocID="{CABD3BBB-ED19-544F-8D87-B809816EA2A3}" presName="parent1" presStyleLbl="alignAccFollowNode1" presStyleIdx="0" presStyleCnt="4" custLinFactY="100000" custLinFactNeighborX="-4174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0DF3213E-F412-F84F-B321-4AF29B60491C}" type="pres">
      <dgm:prSet presAssocID="{CABD3BBB-ED19-544F-8D87-B809816EA2A3}" presName="parent2" presStyleLbl="alignAccFollowNode1" presStyleIdx="1" presStyleCnt="4" custLinFactY="100000" custLinFactNeighborX="4793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C12A930D-4295-424C-AA4C-D14E7A9D74E0}" type="pres">
      <dgm:prSet presAssocID="{CABD3BBB-ED19-544F-8D87-B809816EA2A3}" presName="childrenComposite" presStyleCnt="0"/>
      <dgm:spPr/>
    </dgm:pt>
    <dgm:pt modelId="{DA9E3301-C263-204C-A12E-021C6D6E5FBE}" type="pres">
      <dgm:prSet presAssocID="{CABD3BBB-ED19-544F-8D87-B809816EA2A3}" presName="dummyMaxCanvas_ChildArea" presStyleCnt="0"/>
      <dgm:spPr/>
    </dgm:pt>
    <dgm:pt modelId="{2AC54B01-550E-7E47-B548-C04DDCD80F38}" type="pres">
      <dgm:prSet presAssocID="{CABD3BBB-ED19-544F-8D87-B809816EA2A3}" presName="fulcrum" presStyleLbl="alignAccFollowNode1" presStyleIdx="2" presStyleCnt="4"/>
      <dgm:spPr>
        <a:solidFill>
          <a:schemeClr val="accent4">
            <a:alpha val="90000"/>
          </a:schemeClr>
        </a:solidFill>
      </dgm:spPr>
    </dgm:pt>
    <dgm:pt modelId="{866CE399-0554-B940-BB51-4F9E1ECA4AEE}" type="pres">
      <dgm:prSet presAssocID="{CABD3BBB-ED19-544F-8D87-B809816EA2A3}" presName="balance_00" presStyleLbl="alignAccFollowNode1" presStyleIdx="3" presStyleCnt="4">
        <dgm:presLayoutVars>
          <dgm:bulletEnabled val="1"/>
        </dgm:presLayoutVars>
      </dgm:prSet>
      <dgm:spPr>
        <a:solidFill>
          <a:srgbClr val="36BDB2">
            <a:alpha val="90000"/>
          </a:srgbClr>
        </a:solidFill>
      </dgm:spPr>
    </dgm:pt>
  </dgm:ptLst>
  <dgm:cxnLst>
    <dgm:cxn modelId="{FC3726BE-7724-E944-8E31-7C2B7125AC63}" srcId="{CABD3BBB-ED19-544F-8D87-B809816EA2A3}" destId="{D8DAA215-CA91-A24D-B19D-BCC8BF11E042}" srcOrd="1" destOrd="0" parTransId="{A132F9E3-FCC8-1046-A25A-3406464182C9}" sibTransId="{263700CE-53F9-0742-9BDC-FBC2B61D9F51}"/>
    <dgm:cxn modelId="{54D41F5C-1B9D-644E-B61A-0761D9FF378E}" type="presOf" srcId="{CABD3BBB-ED19-544F-8D87-B809816EA2A3}" destId="{8D763BFF-FE05-D64E-8155-2CD3B9C1B517}" srcOrd="0" destOrd="0" presId="urn:microsoft.com/office/officeart/2005/8/layout/balance1"/>
    <dgm:cxn modelId="{BEABF66D-F051-B740-AE1A-10A2E4D3E1CC}" srcId="{CABD3BBB-ED19-544F-8D87-B809816EA2A3}" destId="{40450CB1-89AB-2047-B520-2D6ED56AC8C4}" srcOrd="0" destOrd="0" parTransId="{EAFE0AB8-A67B-614E-B1C2-4D3DC675CE51}" sibTransId="{99C961DB-6591-E543-928D-47C88B71541A}"/>
    <dgm:cxn modelId="{3AC4D7CA-C62A-D147-BABB-E2A6D6B92D83}" type="presOf" srcId="{D8DAA215-CA91-A24D-B19D-BCC8BF11E042}" destId="{0DF3213E-F412-F84F-B321-4AF29B60491C}" srcOrd="0" destOrd="0" presId="urn:microsoft.com/office/officeart/2005/8/layout/balance1"/>
    <dgm:cxn modelId="{61A50E78-4607-1742-977B-0939F50A32EA}" type="presOf" srcId="{40450CB1-89AB-2047-B520-2D6ED56AC8C4}" destId="{6FB20A13-4F4C-C948-AC57-0756C3BA3B92}" srcOrd="0" destOrd="0" presId="urn:microsoft.com/office/officeart/2005/8/layout/balance1"/>
    <dgm:cxn modelId="{BBBBDCE8-81E3-FF48-B250-8A886BD381C9}" type="presParOf" srcId="{8D763BFF-FE05-D64E-8155-2CD3B9C1B517}" destId="{FD8C96ED-618D-0A42-A99A-D94D6961A926}" srcOrd="0" destOrd="0" presId="urn:microsoft.com/office/officeart/2005/8/layout/balance1"/>
    <dgm:cxn modelId="{A0C67A38-0F07-4546-8ACB-82D93F3D631A}" type="presParOf" srcId="{8D763BFF-FE05-D64E-8155-2CD3B9C1B517}" destId="{27617A1F-0BB2-AB4B-AF01-6A92C436DE58}" srcOrd="1" destOrd="0" presId="urn:microsoft.com/office/officeart/2005/8/layout/balance1"/>
    <dgm:cxn modelId="{14E08B45-C3F4-A948-B998-3C2C2F4A6C36}" type="presParOf" srcId="{27617A1F-0BB2-AB4B-AF01-6A92C436DE58}" destId="{6FB20A13-4F4C-C948-AC57-0756C3BA3B92}" srcOrd="0" destOrd="0" presId="urn:microsoft.com/office/officeart/2005/8/layout/balance1"/>
    <dgm:cxn modelId="{5B75C7B1-178E-9943-B8E2-33FE332574C0}" type="presParOf" srcId="{27617A1F-0BB2-AB4B-AF01-6A92C436DE58}" destId="{0DF3213E-F412-F84F-B321-4AF29B60491C}" srcOrd="1" destOrd="0" presId="urn:microsoft.com/office/officeart/2005/8/layout/balance1"/>
    <dgm:cxn modelId="{7DC606B9-FE5A-304A-BC87-521886CD8EFF}" type="presParOf" srcId="{8D763BFF-FE05-D64E-8155-2CD3B9C1B517}" destId="{C12A930D-4295-424C-AA4C-D14E7A9D74E0}" srcOrd="2" destOrd="0" presId="urn:microsoft.com/office/officeart/2005/8/layout/balance1"/>
    <dgm:cxn modelId="{6F010501-2488-9841-9D4E-C091EBA1DE3F}" type="presParOf" srcId="{C12A930D-4295-424C-AA4C-D14E7A9D74E0}" destId="{DA9E3301-C263-204C-A12E-021C6D6E5FBE}" srcOrd="0" destOrd="0" presId="urn:microsoft.com/office/officeart/2005/8/layout/balance1"/>
    <dgm:cxn modelId="{4E7D934D-0459-AB46-8581-276348DC6B5E}" type="presParOf" srcId="{C12A930D-4295-424C-AA4C-D14E7A9D74E0}" destId="{2AC54B01-550E-7E47-B548-C04DDCD80F38}" srcOrd="1" destOrd="0" presId="urn:microsoft.com/office/officeart/2005/8/layout/balance1"/>
    <dgm:cxn modelId="{66BB3A9F-086E-6943-A14E-3A95AEDDE764}" type="presParOf" srcId="{C12A930D-4295-424C-AA4C-D14E7A9D74E0}" destId="{866CE399-0554-B940-BB51-4F9E1ECA4AEE}" srcOrd="2" destOrd="0" presId="urn:microsoft.com/office/officeart/2005/8/layout/balanc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2702A-2D37-C948-AA5A-EE947E405478}" type="doc">
      <dgm:prSet loTypeId="urn:microsoft.com/office/officeart/2005/8/layout/cycle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C6F589E-B326-2C44-AF9B-06EFB6CC6425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C4BDC8BC-887F-6D43-B9AE-8A6CF36C07AD}" type="parTrans" cxnId="{98ECF46C-FB05-ED44-B7CE-7EE722C20E72}">
      <dgm:prSet/>
      <dgm:spPr/>
      <dgm:t>
        <a:bodyPr/>
        <a:lstStyle/>
        <a:p>
          <a:endParaRPr lang="en-US"/>
        </a:p>
      </dgm:t>
    </dgm:pt>
    <dgm:pt modelId="{EBE1CDC5-CEE6-4B4C-8C89-DACFFCB336AA}" type="sibTrans" cxnId="{98ECF46C-FB05-ED44-B7CE-7EE722C20E72}">
      <dgm:prSet/>
      <dgm:spPr/>
      <dgm:t>
        <a:bodyPr/>
        <a:lstStyle/>
        <a:p>
          <a:endParaRPr lang="en-US"/>
        </a:p>
      </dgm:t>
    </dgm:pt>
    <dgm:pt modelId="{63A4DEDE-9019-4245-9F63-6E3902139C36}">
      <dgm:prSet phldrT="[Text]"/>
      <dgm:spPr/>
      <dgm:t>
        <a:bodyPr/>
        <a:lstStyle/>
        <a:p>
          <a:r>
            <a:rPr lang="en-US" dirty="0" smtClean="0"/>
            <a:t>Measure</a:t>
          </a:r>
          <a:endParaRPr lang="en-US" dirty="0"/>
        </a:p>
      </dgm:t>
    </dgm:pt>
    <dgm:pt modelId="{9BC2DE8C-C83D-1B46-9CE4-2DC518CCA688}" type="parTrans" cxnId="{2417A5FA-32DA-D247-B051-C9658E7C0A3F}">
      <dgm:prSet/>
      <dgm:spPr/>
      <dgm:t>
        <a:bodyPr/>
        <a:lstStyle/>
        <a:p>
          <a:endParaRPr lang="en-US"/>
        </a:p>
      </dgm:t>
    </dgm:pt>
    <dgm:pt modelId="{BD006C57-3A24-5348-B787-FB452A5CC5D1}" type="sibTrans" cxnId="{2417A5FA-32DA-D247-B051-C9658E7C0A3F}">
      <dgm:prSet/>
      <dgm:spPr/>
      <dgm:t>
        <a:bodyPr/>
        <a:lstStyle/>
        <a:p>
          <a:endParaRPr lang="en-US"/>
        </a:p>
      </dgm:t>
    </dgm:pt>
    <dgm:pt modelId="{6DC6AA04-608A-D041-B5EF-E3658C0E1FA1}">
      <dgm:prSet phldrT="[Text]"/>
      <dgm:spPr/>
      <dgm:t>
        <a:bodyPr/>
        <a:lstStyle/>
        <a:p>
          <a:r>
            <a:rPr lang="en-US" dirty="0" smtClean="0"/>
            <a:t>Learn</a:t>
          </a:r>
          <a:endParaRPr lang="en-US" dirty="0"/>
        </a:p>
      </dgm:t>
    </dgm:pt>
    <dgm:pt modelId="{8CDCDC2D-554F-0246-AD69-251FE17D868C}" type="parTrans" cxnId="{9BA58FEB-2E08-2442-B853-8E7AB8064D16}">
      <dgm:prSet/>
      <dgm:spPr/>
      <dgm:t>
        <a:bodyPr/>
        <a:lstStyle/>
        <a:p>
          <a:endParaRPr lang="en-US"/>
        </a:p>
      </dgm:t>
    </dgm:pt>
    <dgm:pt modelId="{868EC126-9C84-5B43-89FB-5126A29C2CB3}" type="sibTrans" cxnId="{9BA58FEB-2E08-2442-B853-8E7AB8064D16}">
      <dgm:prSet/>
      <dgm:spPr/>
      <dgm:t>
        <a:bodyPr/>
        <a:lstStyle/>
        <a:p>
          <a:endParaRPr lang="en-US"/>
        </a:p>
      </dgm:t>
    </dgm:pt>
    <dgm:pt modelId="{A39B1AD5-A2A1-8649-ACC7-AD40744EA64A}" type="pres">
      <dgm:prSet presAssocID="{4AD2702A-2D37-C948-AA5A-EE947E40547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592139-8811-4746-A7D9-3BE0B8CA1EFF}" type="pres">
      <dgm:prSet presAssocID="{0C6F589E-B326-2C44-AF9B-06EFB6CC6425}" presName="dummy" presStyleCnt="0"/>
      <dgm:spPr/>
    </dgm:pt>
    <dgm:pt modelId="{C3D44B73-7F9F-E14F-B9AF-1776A0A1E099}" type="pres">
      <dgm:prSet presAssocID="{0C6F589E-B326-2C44-AF9B-06EFB6CC6425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DA9AB-F73D-F944-ACC2-3C4B2B98BE5A}" type="pres">
      <dgm:prSet presAssocID="{EBE1CDC5-CEE6-4B4C-8C89-DACFFCB336AA}" presName="sibTrans" presStyleLbl="node1" presStyleIdx="0" presStyleCnt="3"/>
      <dgm:spPr/>
      <dgm:t>
        <a:bodyPr/>
        <a:lstStyle/>
        <a:p>
          <a:endParaRPr lang="en-US"/>
        </a:p>
      </dgm:t>
    </dgm:pt>
    <dgm:pt modelId="{B6CDE1FF-B7AE-0741-AC8B-44D14D77719F}" type="pres">
      <dgm:prSet presAssocID="{63A4DEDE-9019-4245-9F63-6E3902139C36}" presName="dummy" presStyleCnt="0"/>
      <dgm:spPr/>
    </dgm:pt>
    <dgm:pt modelId="{0B458275-A475-B443-9119-D3066C8404A3}" type="pres">
      <dgm:prSet presAssocID="{63A4DEDE-9019-4245-9F63-6E3902139C36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257-8B6F-C44E-A107-9D028A5B13C5}" type="pres">
      <dgm:prSet presAssocID="{BD006C57-3A24-5348-B787-FB452A5CC5D1}" presName="sibTrans" presStyleLbl="node1" presStyleIdx="1" presStyleCnt="3"/>
      <dgm:spPr/>
      <dgm:t>
        <a:bodyPr/>
        <a:lstStyle/>
        <a:p>
          <a:endParaRPr lang="en-US"/>
        </a:p>
      </dgm:t>
    </dgm:pt>
    <dgm:pt modelId="{53CBD44A-372F-274E-AEB5-8A56918C05EF}" type="pres">
      <dgm:prSet presAssocID="{6DC6AA04-608A-D041-B5EF-E3658C0E1FA1}" presName="dummy" presStyleCnt="0"/>
      <dgm:spPr/>
    </dgm:pt>
    <dgm:pt modelId="{FADE6F9D-0086-4A49-82FA-6D79AA0A1B3E}" type="pres">
      <dgm:prSet presAssocID="{6DC6AA04-608A-D041-B5EF-E3658C0E1FA1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37EE6-9079-7B43-84DA-D45A57CCAEF3}" type="pres">
      <dgm:prSet presAssocID="{868EC126-9C84-5B43-89FB-5126A29C2CB3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9BA58FEB-2E08-2442-B853-8E7AB8064D16}" srcId="{4AD2702A-2D37-C948-AA5A-EE947E405478}" destId="{6DC6AA04-608A-D041-B5EF-E3658C0E1FA1}" srcOrd="2" destOrd="0" parTransId="{8CDCDC2D-554F-0246-AD69-251FE17D868C}" sibTransId="{868EC126-9C84-5B43-89FB-5126A29C2CB3}"/>
    <dgm:cxn modelId="{8E3B9F1D-E07E-6848-8F70-B67A55145D87}" type="presOf" srcId="{868EC126-9C84-5B43-89FB-5126A29C2CB3}" destId="{F8737EE6-9079-7B43-84DA-D45A57CCAEF3}" srcOrd="0" destOrd="0" presId="urn:microsoft.com/office/officeart/2005/8/layout/cycle1"/>
    <dgm:cxn modelId="{93095F65-49CC-D140-9822-DB17304ED91A}" type="presOf" srcId="{6DC6AA04-608A-D041-B5EF-E3658C0E1FA1}" destId="{FADE6F9D-0086-4A49-82FA-6D79AA0A1B3E}" srcOrd="0" destOrd="0" presId="urn:microsoft.com/office/officeart/2005/8/layout/cycle1"/>
    <dgm:cxn modelId="{AA1E706F-4D92-8D4D-90AF-FA08902AD0B1}" type="presOf" srcId="{EBE1CDC5-CEE6-4B4C-8C89-DACFFCB336AA}" destId="{A2ADA9AB-F73D-F944-ACC2-3C4B2B98BE5A}" srcOrd="0" destOrd="0" presId="urn:microsoft.com/office/officeart/2005/8/layout/cycle1"/>
    <dgm:cxn modelId="{22552AFF-1067-9A42-8DF1-6F5F4CDB9ED1}" type="presOf" srcId="{4AD2702A-2D37-C948-AA5A-EE947E405478}" destId="{A39B1AD5-A2A1-8649-ACC7-AD40744EA64A}" srcOrd="0" destOrd="0" presId="urn:microsoft.com/office/officeart/2005/8/layout/cycle1"/>
    <dgm:cxn modelId="{2417A5FA-32DA-D247-B051-C9658E7C0A3F}" srcId="{4AD2702A-2D37-C948-AA5A-EE947E405478}" destId="{63A4DEDE-9019-4245-9F63-6E3902139C36}" srcOrd="1" destOrd="0" parTransId="{9BC2DE8C-C83D-1B46-9CE4-2DC518CCA688}" sibTransId="{BD006C57-3A24-5348-B787-FB452A5CC5D1}"/>
    <dgm:cxn modelId="{93E6F503-6F98-E047-A8EA-EC47E0B29F5E}" type="presOf" srcId="{BD006C57-3A24-5348-B787-FB452A5CC5D1}" destId="{D18ED257-8B6F-C44E-A107-9D028A5B13C5}" srcOrd="0" destOrd="0" presId="urn:microsoft.com/office/officeart/2005/8/layout/cycle1"/>
    <dgm:cxn modelId="{504DDDF6-4426-2A4C-AE52-BA20861B53E7}" type="presOf" srcId="{0C6F589E-B326-2C44-AF9B-06EFB6CC6425}" destId="{C3D44B73-7F9F-E14F-B9AF-1776A0A1E099}" srcOrd="0" destOrd="0" presId="urn:microsoft.com/office/officeart/2005/8/layout/cycle1"/>
    <dgm:cxn modelId="{98ECF46C-FB05-ED44-B7CE-7EE722C20E72}" srcId="{4AD2702A-2D37-C948-AA5A-EE947E405478}" destId="{0C6F589E-B326-2C44-AF9B-06EFB6CC6425}" srcOrd="0" destOrd="0" parTransId="{C4BDC8BC-887F-6D43-B9AE-8A6CF36C07AD}" sibTransId="{EBE1CDC5-CEE6-4B4C-8C89-DACFFCB336AA}"/>
    <dgm:cxn modelId="{D7C62D9A-344A-F043-9F45-16E2A29658F4}" type="presOf" srcId="{63A4DEDE-9019-4245-9F63-6E3902139C36}" destId="{0B458275-A475-B443-9119-D3066C8404A3}" srcOrd="0" destOrd="0" presId="urn:microsoft.com/office/officeart/2005/8/layout/cycle1"/>
    <dgm:cxn modelId="{A854C1BB-67A5-F444-A903-8EA2FC6B53F6}" type="presParOf" srcId="{A39B1AD5-A2A1-8649-ACC7-AD40744EA64A}" destId="{F2592139-8811-4746-A7D9-3BE0B8CA1EFF}" srcOrd="0" destOrd="0" presId="urn:microsoft.com/office/officeart/2005/8/layout/cycle1"/>
    <dgm:cxn modelId="{F047CB5E-24D1-284A-9963-6DA57E75697C}" type="presParOf" srcId="{A39B1AD5-A2A1-8649-ACC7-AD40744EA64A}" destId="{C3D44B73-7F9F-E14F-B9AF-1776A0A1E099}" srcOrd="1" destOrd="0" presId="urn:microsoft.com/office/officeart/2005/8/layout/cycle1"/>
    <dgm:cxn modelId="{01B057A9-FA19-1F40-B0AE-94F808BA18DA}" type="presParOf" srcId="{A39B1AD5-A2A1-8649-ACC7-AD40744EA64A}" destId="{A2ADA9AB-F73D-F944-ACC2-3C4B2B98BE5A}" srcOrd="2" destOrd="0" presId="urn:microsoft.com/office/officeart/2005/8/layout/cycle1"/>
    <dgm:cxn modelId="{1E6BC1F3-B64B-DF4C-BE3D-98E0CD94C957}" type="presParOf" srcId="{A39B1AD5-A2A1-8649-ACC7-AD40744EA64A}" destId="{B6CDE1FF-B7AE-0741-AC8B-44D14D77719F}" srcOrd="3" destOrd="0" presId="urn:microsoft.com/office/officeart/2005/8/layout/cycle1"/>
    <dgm:cxn modelId="{16742E2B-3D52-4144-B3AD-1B755DEE9609}" type="presParOf" srcId="{A39B1AD5-A2A1-8649-ACC7-AD40744EA64A}" destId="{0B458275-A475-B443-9119-D3066C8404A3}" srcOrd="4" destOrd="0" presId="urn:microsoft.com/office/officeart/2005/8/layout/cycle1"/>
    <dgm:cxn modelId="{3AA86F4B-A3AF-2949-8EBD-4A6FF99629B5}" type="presParOf" srcId="{A39B1AD5-A2A1-8649-ACC7-AD40744EA64A}" destId="{D18ED257-8B6F-C44E-A107-9D028A5B13C5}" srcOrd="5" destOrd="0" presId="urn:microsoft.com/office/officeart/2005/8/layout/cycle1"/>
    <dgm:cxn modelId="{74D7529B-BBCE-F641-B3F3-8E4C85EBD518}" type="presParOf" srcId="{A39B1AD5-A2A1-8649-ACC7-AD40744EA64A}" destId="{53CBD44A-372F-274E-AEB5-8A56918C05EF}" srcOrd="6" destOrd="0" presId="urn:microsoft.com/office/officeart/2005/8/layout/cycle1"/>
    <dgm:cxn modelId="{35242C1D-B459-4D4D-A443-0354F25C2287}" type="presParOf" srcId="{A39B1AD5-A2A1-8649-ACC7-AD40744EA64A}" destId="{FADE6F9D-0086-4A49-82FA-6D79AA0A1B3E}" srcOrd="7" destOrd="0" presId="urn:microsoft.com/office/officeart/2005/8/layout/cycle1"/>
    <dgm:cxn modelId="{CD67449C-5A57-5846-A4FA-A66477615E4C}" type="presParOf" srcId="{A39B1AD5-A2A1-8649-ACC7-AD40744EA64A}" destId="{F8737EE6-9079-7B43-84DA-D45A57CCAEF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D2702A-2D37-C948-AA5A-EE947E405478}" type="doc">
      <dgm:prSet loTypeId="urn:microsoft.com/office/officeart/2005/8/layout/cycle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C6F589E-B326-2C44-AF9B-06EFB6CC6425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C4BDC8BC-887F-6D43-B9AE-8A6CF36C07AD}" type="parTrans" cxnId="{98ECF46C-FB05-ED44-B7CE-7EE722C20E72}">
      <dgm:prSet/>
      <dgm:spPr/>
      <dgm:t>
        <a:bodyPr/>
        <a:lstStyle/>
        <a:p>
          <a:endParaRPr lang="en-US"/>
        </a:p>
      </dgm:t>
    </dgm:pt>
    <dgm:pt modelId="{EBE1CDC5-CEE6-4B4C-8C89-DACFFCB336AA}" type="sibTrans" cxnId="{98ECF46C-FB05-ED44-B7CE-7EE722C20E72}">
      <dgm:prSet/>
      <dgm:spPr/>
      <dgm:t>
        <a:bodyPr/>
        <a:lstStyle/>
        <a:p>
          <a:endParaRPr lang="en-US"/>
        </a:p>
      </dgm:t>
    </dgm:pt>
    <dgm:pt modelId="{63A4DEDE-9019-4245-9F63-6E3902139C36}">
      <dgm:prSet phldrT="[Text]"/>
      <dgm:spPr/>
      <dgm:t>
        <a:bodyPr/>
        <a:lstStyle/>
        <a:p>
          <a:r>
            <a:rPr lang="en-US" dirty="0" smtClean="0"/>
            <a:t>Measure</a:t>
          </a:r>
          <a:endParaRPr lang="en-US" dirty="0"/>
        </a:p>
      </dgm:t>
    </dgm:pt>
    <dgm:pt modelId="{9BC2DE8C-C83D-1B46-9CE4-2DC518CCA688}" type="parTrans" cxnId="{2417A5FA-32DA-D247-B051-C9658E7C0A3F}">
      <dgm:prSet/>
      <dgm:spPr/>
      <dgm:t>
        <a:bodyPr/>
        <a:lstStyle/>
        <a:p>
          <a:endParaRPr lang="en-US"/>
        </a:p>
      </dgm:t>
    </dgm:pt>
    <dgm:pt modelId="{BD006C57-3A24-5348-B787-FB452A5CC5D1}" type="sibTrans" cxnId="{2417A5FA-32DA-D247-B051-C9658E7C0A3F}">
      <dgm:prSet/>
      <dgm:spPr/>
      <dgm:t>
        <a:bodyPr/>
        <a:lstStyle/>
        <a:p>
          <a:endParaRPr lang="en-US"/>
        </a:p>
      </dgm:t>
    </dgm:pt>
    <dgm:pt modelId="{6DC6AA04-608A-D041-B5EF-E3658C0E1FA1}">
      <dgm:prSet phldrT="[Text]"/>
      <dgm:spPr/>
      <dgm:t>
        <a:bodyPr/>
        <a:lstStyle/>
        <a:p>
          <a:r>
            <a:rPr lang="en-US" dirty="0" smtClean="0"/>
            <a:t>Learn</a:t>
          </a:r>
          <a:endParaRPr lang="en-US" dirty="0"/>
        </a:p>
      </dgm:t>
    </dgm:pt>
    <dgm:pt modelId="{8CDCDC2D-554F-0246-AD69-251FE17D868C}" type="parTrans" cxnId="{9BA58FEB-2E08-2442-B853-8E7AB8064D16}">
      <dgm:prSet/>
      <dgm:spPr/>
      <dgm:t>
        <a:bodyPr/>
        <a:lstStyle/>
        <a:p>
          <a:endParaRPr lang="en-US"/>
        </a:p>
      </dgm:t>
    </dgm:pt>
    <dgm:pt modelId="{868EC126-9C84-5B43-89FB-5126A29C2CB3}" type="sibTrans" cxnId="{9BA58FEB-2E08-2442-B853-8E7AB8064D16}">
      <dgm:prSet/>
      <dgm:spPr/>
      <dgm:t>
        <a:bodyPr/>
        <a:lstStyle/>
        <a:p>
          <a:endParaRPr lang="en-US"/>
        </a:p>
      </dgm:t>
    </dgm:pt>
    <dgm:pt modelId="{A39B1AD5-A2A1-8649-ACC7-AD40744EA64A}" type="pres">
      <dgm:prSet presAssocID="{4AD2702A-2D37-C948-AA5A-EE947E40547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592139-8811-4746-A7D9-3BE0B8CA1EFF}" type="pres">
      <dgm:prSet presAssocID="{0C6F589E-B326-2C44-AF9B-06EFB6CC6425}" presName="dummy" presStyleCnt="0"/>
      <dgm:spPr/>
    </dgm:pt>
    <dgm:pt modelId="{C3D44B73-7F9F-E14F-B9AF-1776A0A1E099}" type="pres">
      <dgm:prSet presAssocID="{0C6F589E-B326-2C44-AF9B-06EFB6CC6425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DA9AB-F73D-F944-ACC2-3C4B2B98BE5A}" type="pres">
      <dgm:prSet presAssocID="{EBE1CDC5-CEE6-4B4C-8C89-DACFFCB336AA}" presName="sibTrans" presStyleLbl="node1" presStyleIdx="0" presStyleCnt="3"/>
      <dgm:spPr/>
      <dgm:t>
        <a:bodyPr/>
        <a:lstStyle/>
        <a:p>
          <a:endParaRPr lang="en-US"/>
        </a:p>
      </dgm:t>
    </dgm:pt>
    <dgm:pt modelId="{B6CDE1FF-B7AE-0741-AC8B-44D14D77719F}" type="pres">
      <dgm:prSet presAssocID="{63A4DEDE-9019-4245-9F63-6E3902139C36}" presName="dummy" presStyleCnt="0"/>
      <dgm:spPr/>
    </dgm:pt>
    <dgm:pt modelId="{0B458275-A475-B443-9119-D3066C8404A3}" type="pres">
      <dgm:prSet presAssocID="{63A4DEDE-9019-4245-9F63-6E3902139C36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257-8B6F-C44E-A107-9D028A5B13C5}" type="pres">
      <dgm:prSet presAssocID="{BD006C57-3A24-5348-B787-FB452A5CC5D1}" presName="sibTrans" presStyleLbl="node1" presStyleIdx="1" presStyleCnt="3"/>
      <dgm:spPr/>
      <dgm:t>
        <a:bodyPr/>
        <a:lstStyle/>
        <a:p>
          <a:endParaRPr lang="en-US"/>
        </a:p>
      </dgm:t>
    </dgm:pt>
    <dgm:pt modelId="{53CBD44A-372F-274E-AEB5-8A56918C05EF}" type="pres">
      <dgm:prSet presAssocID="{6DC6AA04-608A-D041-B5EF-E3658C0E1FA1}" presName="dummy" presStyleCnt="0"/>
      <dgm:spPr/>
    </dgm:pt>
    <dgm:pt modelId="{FADE6F9D-0086-4A49-82FA-6D79AA0A1B3E}" type="pres">
      <dgm:prSet presAssocID="{6DC6AA04-608A-D041-B5EF-E3658C0E1FA1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37EE6-9079-7B43-84DA-D45A57CCAEF3}" type="pres">
      <dgm:prSet presAssocID="{868EC126-9C84-5B43-89FB-5126A29C2CB3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6B95F389-E296-364A-A999-7BD753826838}" type="presOf" srcId="{BD006C57-3A24-5348-B787-FB452A5CC5D1}" destId="{D18ED257-8B6F-C44E-A107-9D028A5B13C5}" srcOrd="0" destOrd="0" presId="urn:microsoft.com/office/officeart/2005/8/layout/cycle1"/>
    <dgm:cxn modelId="{7806C26C-11DD-404D-925E-8B27F44A8D29}" type="presOf" srcId="{0C6F589E-B326-2C44-AF9B-06EFB6CC6425}" destId="{C3D44B73-7F9F-E14F-B9AF-1776A0A1E099}" srcOrd="0" destOrd="0" presId="urn:microsoft.com/office/officeart/2005/8/layout/cycle1"/>
    <dgm:cxn modelId="{E7EDB5C8-3C96-2D40-8D72-A8E3D765C553}" type="presOf" srcId="{868EC126-9C84-5B43-89FB-5126A29C2CB3}" destId="{F8737EE6-9079-7B43-84DA-D45A57CCAEF3}" srcOrd="0" destOrd="0" presId="urn:microsoft.com/office/officeart/2005/8/layout/cycle1"/>
    <dgm:cxn modelId="{6F727775-9570-B941-AAD0-CE2F2951F0C3}" type="presOf" srcId="{EBE1CDC5-CEE6-4B4C-8C89-DACFFCB336AA}" destId="{A2ADA9AB-F73D-F944-ACC2-3C4B2B98BE5A}" srcOrd="0" destOrd="0" presId="urn:microsoft.com/office/officeart/2005/8/layout/cycle1"/>
    <dgm:cxn modelId="{9C5C61D2-FAF7-2445-991A-ECFFC156FA6F}" type="presOf" srcId="{6DC6AA04-608A-D041-B5EF-E3658C0E1FA1}" destId="{FADE6F9D-0086-4A49-82FA-6D79AA0A1B3E}" srcOrd="0" destOrd="0" presId="urn:microsoft.com/office/officeart/2005/8/layout/cycle1"/>
    <dgm:cxn modelId="{9BA58FEB-2E08-2442-B853-8E7AB8064D16}" srcId="{4AD2702A-2D37-C948-AA5A-EE947E405478}" destId="{6DC6AA04-608A-D041-B5EF-E3658C0E1FA1}" srcOrd="2" destOrd="0" parTransId="{8CDCDC2D-554F-0246-AD69-251FE17D868C}" sibTransId="{868EC126-9C84-5B43-89FB-5126A29C2CB3}"/>
    <dgm:cxn modelId="{2417A5FA-32DA-D247-B051-C9658E7C0A3F}" srcId="{4AD2702A-2D37-C948-AA5A-EE947E405478}" destId="{63A4DEDE-9019-4245-9F63-6E3902139C36}" srcOrd="1" destOrd="0" parTransId="{9BC2DE8C-C83D-1B46-9CE4-2DC518CCA688}" sibTransId="{BD006C57-3A24-5348-B787-FB452A5CC5D1}"/>
    <dgm:cxn modelId="{0910F70D-215A-9142-913D-A5562C2B347A}" type="presOf" srcId="{63A4DEDE-9019-4245-9F63-6E3902139C36}" destId="{0B458275-A475-B443-9119-D3066C8404A3}" srcOrd="0" destOrd="0" presId="urn:microsoft.com/office/officeart/2005/8/layout/cycle1"/>
    <dgm:cxn modelId="{98ECF46C-FB05-ED44-B7CE-7EE722C20E72}" srcId="{4AD2702A-2D37-C948-AA5A-EE947E405478}" destId="{0C6F589E-B326-2C44-AF9B-06EFB6CC6425}" srcOrd="0" destOrd="0" parTransId="{C4BDC8BC-887F-6D43-B9AE-8A6CF36C07AD}" sibTransId="{EBE1CDC5-CEE6-4B4C-8C89-DACFFCB336AA}"/>
    <dgm:cxn modelId="{1B40E9B8-2A3C-C74F-9165-CA8F8C5F361F}" type="presOf" srcId="{4AD2702A-2D37-C948-AA5A-EE947E405478}" destId="{A39B1AD5-A2A1-8649-ACC7-AD40744EA64A}" srcOrd="0" destOrd="0" presId="urn:microsoft.com/office/officeart/2005/8/layout/cycle1"/>
    <dgm:cxn modelId="{F9899EC6-BD83-B446-B553-6D59C3DFE652}" type="presParOf" srcId="{A39B1AD5-A2A1-8649-ACC7-AD40744EA64A}" destId="{F2592139-8811-4746-A7D9-3BE0B8CA1EFF}" srcOrd="0" destOrd="0" presId="urn:microsoft.com/office/officeart/2005/8/layout/cycle1"/>
    <dgm:cxn modelId="{E0DA8337-B36A-B14F-A2D6-C9742560B4BF}" type="presParOf" srcId="{A39B1AD5-A2A1-8649-ACC7-AD40744EA64A}" destId="{C3D44B73-7F9F-E14F-B9AF-1776A0A1E099}" srcOrd="1" destOrd="0" presId="urn:microsoft.com/office/officeart/2005/8/layout/cycle1"/>
    <dgm:cxn modelId="{6C28D944-5FD8-D243-91A9-4C890968DE88}" type="presParOf" srcId="{A39B1AD5-A2A1-8649-ACC7-AD40744EA64A}" destId="{A2ADA9AB-F73D-F944-ACC2-3C4B2B98BE5A}" srcOrd="2" destOrd="0" presId="urn:microsoft.com/office/officeart/2005/8/layout/cycle1"/>
    <dgm:cxn modelId="{5E6E03F8-EC98-1048-BC8F-36DC59ED9584}" type="presParOf" srcId="{A39B1AD5-A2A1-8649-ACC7-AD40744EA64A}" destId="{B6CDE1FF-B7AE-0741-AC8B-44D14D77719F}" srcOrd="3" destOrd="0" presId="urn:microsoft.com/office/officeart/2005/8/layout/cycle1"/>
    <dgm:cxn modelId="{829B0E30-E575-7E4A-846B-2E6388A92526}" type="presParOf" srcId="{A39B1AD5-A2A1-8649-ACC7-AD40744EA64A}" destId="{0B458275-A475-B443-9119-D3066C8404A3}" srcOrd="4" destOrd="0" presId="urn:microsoft.com/office/officeart/2005/8/layout/cycle1"/>
    <dgm:cxn modelId="{EC362523-D0B9-054E-88E1-2AE844E1F696}" type="presParOf" srcId="{A39B1AD5-A2A1-8649-ACC7-AD40744EA64A}" destId="{D18ED257-8B6F-C44E-A107-9D028A5B13C5}" srcOrd="5" destOrd="0" presId="urn:microsoft.com/office/officeart/2005/8/layout/cycle1"/>
    <dgm:cxn modelId="{3EA663F7-32A5-164C-BADD-1026640B0D0B}" type="presParOf" srcId="{A39B1AD5-A2A1-8649-ACC7-AD40744EA64A}" destId="{53CBD44A-372F-274E-AEB5-8A56918C05EF}" srcOrd="6" destOrd="0" presId="urn:microsoft.com/office/officeart/2005/8/layout/cycle1"/>
    <dgm:cxn modelId="{A4759FBE-8955-134D-8280-345715DCDDF1}" type="presParOf" srcId="{A39B1AD5-A2A1-8649-ACC7-AD40744EA64A}" destId="{FADE6F9D-0086-4A49-82FA-6D79AA0A1B3E}" srcOrd="7" destOrd="0" presId="urn:microsoft.com/office/officeart/2005/8/layout/cycle1"/>
    <dgm:cxn modelId="{AAD997CF-9974-454C-86DC-5A62BE3B52F9}" type="presParOf" srcId="{A39B1AD5-A2A1-8649-ACC7-AD40744EA64A}" destId="{F8737EE6-9079-7B43-84DA-D45A57CCAEF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F534B-BC19-B04F-A0AE-2A7C6897AE80}">
      <dsp:nvSpPr>
        <dsp:cNvPr id="0" name=""/>
        <dsp:cNvSpPr/>
      </dsp:nvSpPr>
      <dsp:spPr>
        <a:xfrm>
          <a:off x="845217" y="2269"/>
          <a:ext cx="3195457" cy="191727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>
              <a:solidFill>
                <a:schemeClr val="bg2"/>
              </a:solidFill>
            </a:rPr>
            <a:t>Ikke relasjonelle</a:t>
          </a:r>
        </a:p>
      </dsp:txBody>
      <dsp:txXfrm>
        <a:off x="845217" y="2269"/>
        <a:ext cx="3195457" cy="1917274"/>
      </dsp:txXfrm>
    </dsp:sp>
    <dsp:sp modelId="{1CEA2D3C-82E8-094D-9F7A-662B6F72A94C}">
      <dsp:nvSpPr>
        <dsp:cNvPr id="0" name=""/>
        <dsp:cNvSpPr/>
      </dsp:nvSpPr>
      <dsp:spPr>
        <a:xfrm>
          <a:off x="4360220" y="2269"/>
          <a:ext cx="3195457" cy="191727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>
              <a:solidFill>
                <a:schemeClr val="bg2"/>
              </a:solidFill>
            </a:rPr>
            <a:t>Dynamisk skjema</a:t>
          </a:r>
        </a:p>
      </dsp:txBody>
      <dsp:txXfrm>
        <a:off x="4360220" y="2269"/>
        <a:ext cx="3195457" cy="1917274"/>
      </dsp:txXfrm>
    </dsp:sp>
    <dsp:sp modelId="{93DD8456-07D5-8F4B-A08B-29C66ADCF29B}">
      <dsp:nvSpPr>
        <dsp:cNvPr id="0" name=""/>
        <dsp:cNvSpPr/>
      </dsp:nvSpPr>
      <dsp:spPr>
        <a:xfrm>
          <a:off x="845217" y="2239090"/>
          <a:ext cx="3195457" cy="191727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>
              <a:solidFill>
                <a:schemeClr val="bg2"/>
              </a:solidFill>
            </a:rPr>
            <a:t>Skalerbare</a:t>
          </a:r>
        </a:p>
      </dsp:txBody>
      <dsp:txXfrm>
        <a:off x="845217" y="2239090"/>
        <a:ext cx="3195457" cy="1917274"/>
      </dsp:txXfrm>
    </dsp:sp>
    <dsp:sp modelId="{BA1BCC6E-8DA3-CE44-BFDD-D59A62A6DB91}">
      <dsp:nvSpPr>
        <dsp:cNvPr id="0" name=""/>
        <dsp:cNvSpPr/>
      </dsp:nvSpPr>
      <dsp:spPr>
        <a:xfrm>
          <a:off x="4360220" y="2239090"/>
          <a:ext cx="3195457" cy="191727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>
              <a:solidFill>
                <a:schemeClr val="bg2"/>
              </a:solidFill>
            </a:rPr>
            <a:t>Åpen kildekode</a:t>
          </a:r>
        </a:p>
      </dsp:txBody>
      <dsp:txXfrm>
        <a:off x="4360220" y="2239090"/>
        <a:ext cx="3195457" cy="1917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20A13-4F4C-C948-AC57-0756C3BA3B92}">
      <dsp:nvSpPr>
        <dsp:cNvPr id="0" name=""/>
        <dsp:cNvSpPr/>
      </dsp:nvSpPr>
      <dsp:spPr>
        <a:xfrm>
          <a:off x="1198772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Availability</a:t>
          </a:r>
        </a:p>
      </dsp:txBody>
      <dsp:txXfrm>
        <a:off x="1222578" y="2382510"/>
        <a:ext cx="1415428" cy="765188"/>
      </dsp:txXfrm>
    </dsp:sp>
    <dsp:sp modelId="{0DF3213E-F412-F84F-B321-4AF29B60491C}">
      <dsp:nvSpPr>
        <dsp:cNvPr id="0" name=""/>
        <dsp:cNvSpPr/>
      </dsp:nvSpPr>
      <dsp:spPr>
        <a:xfrm>
          <a:off x="3443243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Consistency</a:t>
          </a:r>
        </a:p>
      </dsp:txBody>
      <dsp:txXfrm>
        <a:off x="3467049" y="2382510"/>
        <a:ext cx="1415428" cy="765188"/>
      </dsp:txXfrm>
    </dsp:sp>
    <dsp:sp modelId="{2AC54B01-550E-7E47-B548-C04DDCD80F38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4"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E399-0554-B940-BB51-4F9E1ECA4AEE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44B73-7F9F-E14F-B9AF-1776A0A1E099}">
      <dsp:nvSpPr>
        <dsp:cNvPr id="0" name=""/>
        <dsp:cNvSpPr/>
      </dsp:nvSpPr>
      <dsp:spPr>
        <a:xfrm>
          <a:off x="4542037" y="299881"/>
          <a:ext cx="1531069" cy="153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Build</a:t>
          </a:r>
          <a:endParaRPr lang="en-US" sz="3000" kern="1200" dirty="0"/>
        </a:p>
      </dsp:txBody>
      <dsp:txXfrm>
        <a:off x="4542037" y="299881"/>
        <a:ext cx="1531069" cy="1531069"/>
      </dsp:txXfrm>
    </dsp:sp>
    <dsp:sp modelId="{A2ADA9AB-F73D-F944-ACC2-3C4B2B98BE5A}">
      <dsp:nvSpPr>
        <dsp:cNvPr id="0" name=""/>
        <dsp:cNvSpPr/>
      </dsp:nvSpPr>
      <dsp:spPr>
        <a:xfrm>
          <a:off x="2209883" y="-1380"/>
          <a:ext cx="3620309" cy="3620309"/>
        </a:xfrm>
        <a:prstGeom prst="circularArrow">
          <a:avLst>
            <a:gd name="adj1" fmla="val 8247"/>
            <a:gd name="adj2" fmla="val 575973"/>
            <a:gd name="adj3" fmla="val 2964515"/>
            <a:gd name="adj4" fmla="val 51281"/>
            <a:gd name="adj5" fmla="val 962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458275-A475-B443-9119-D3066C8404A3}">
      <dsp:nvSpPr>
        <dsp:cNvPr id="0" name=""/>
        <dsp:cNvSpPr/>
      </dsp:nvSpPr>
      <dsp:spPr>
        <a:xfrm>
          <a:off x="3254503" y="2529955"/>
          <a:ext cx="1531069" cy="153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Measure</a:t>
          </a:r>
          <a:endParaRPr lang="en-US" sz="3000" kern="1200" dirty="0"/>
        </a:p>
      </dsp:txBody>
      <dsp:txXfrm>
        <a:off x="3254503" y="2529955"/>
        <a:ext cx="1531069" cy="1531069"/>
      </dsp:txXfrm>
    </dsp:sp>
    <dsp:sp modelId="{D18ED257-8B6F-C44E-A107-9D028A5B13C5}">
      <dsp:nvSpPr>
        <dsp:cNvPr id="0" name=""/>
        <dsp:cNvSpPr/>
      </dsp:nvSpPr>
      <dsp:spPr>
        <a:xfrm>
          <a:off x="2209883" y="-1380"/>
          <a:ext cx="3620309" cy="3620309"/>
        </a:xfrm>
        <a:prstGeom prst="circularArrow">
          <a:avLst>
            <a:gd name="adj1" fmla="val 8247"/>
            <a:gd name="adj2" fmla="val 575973"/>
            <a:gd name="adj3" fmla="val 10172746"/>
            <a:gd name="adj4" fmla="val 7259512"/>
            <a:gd name="adj5" fmla="val 9621"/>
          </a:avLst>
        </a:prstGeom>
        <a:gradFill rotWithShape="0">
          <a:gsLst>
            <a:gs pos="0">
              <a:schemeClr val="accent4">
                <a:hueOff val="-9060045"/>
                <a:satOff val="1136"/>
                <a:lumOff val="9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9060045"/>
                <a:satOff val="1136"/>
                <a:lumOff val="9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DE6F9D-0086-4A49-82FA-6D79AA0A1B3E}">
      <dsp:nvSpPr>
        <dsp:cNvPr id="0" name=""/>
        <dsp:cNvSpPr/>
      </dsp:nvSpPr>
      <dsp:spPr>
        <a:xfrm>
          <a:off x="1966969" y="299881"/>
          <a:ext cx="1531069" cy="153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Learn</a:t>
          </a:r>
          <a:endParaRPr lang="en-US" sz="3000" kern="1200" dirty="0"/>
        </a:p>
      </dsp:txBody>
      <dsp:txXfrm>
        <a:off x="1966969" y="299881"/>
        <a:ext cx="1531069" cy="1531069"/>
      </dsp:txXfrm>
    </dsp:sp>
    <dsp:sp modelId="{F8737EE6-9079-7B43-84DA-D45A57CCAEF3}">
      <dsp:nvSpPr>
        <dsp:cNvPr id="0" name=""/>
        <dsp:cNvSpPr/>
      </dsp:nvSpPr>
      <dsp:spPr>
        <a:xfrm>
          <a:off x="2209883" y="-1380"/>
          <a:ext cx="3620309" cy="3620309"/>
        </a:xfrm>
        <a:prstGeom prst="circularArrow">
          <a:avLst>
            <a:gd name="adj1" fmla="val 8247"/>
            <a:gd name="adj2" fmla="val 575973"/>
            <a:gd name="adj3" fmla="val 16857337"/>
            <a:gd name="adj4" fmla="val 14966690"/>
            <a:gd name="adj5" fmla="val 9621"/>
          </a:avLst>
        </a:prstGeom>
        <a:gradFill rotWithShape="0">
          <a:gsLst>
            <a:gs pos="0">
              <a:schemeClr val="accent4">
                <a:hueOff val="-18120090"/>
                <a:satOff val="2273"/>
                <a:lumOff val="1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8120090"/>
                <a:satOff val="2273"/>
                <a:lumOff val="1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44B73-7F9F-E14F-B9AF-1776A0A1E099}">
      <dsp:nvSpPr>
        <dsp:cNvPr id="0" name=""/>
        <dsp:cNvSpPr/>
      </dsp:nvSpPr>
      <dsp:spPr>
        <a:xfrm>
          <a:off x="1235063" y="120836"/>
          <a:ext cx="616235" cy="616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</a:t>
          </a:r>
          <a:endParaRPr lang="en-US" sz="1200" kern="1200" dirty="0"/>
        </a:p>
      </dsp:txBody>
      <dsp:txXfrm>
        <a:off x="1235063" y="120836"/>
        <a:ext cx="616235" cy="616235"/>
      </dsp:txXfrm>
    </dsp:sp>
    <dsp:sp modelId="{A2ADA9AB-F73D-F944-ACC2-3C4B2B98BE5A}">
      <dsp:nvSpPr>
        <dsp:cNvPr id="0" name=""/>
        <dsp:cNvSpPr/>
      </dsp:nvSpPr>
      <dsp:spPr>
        <a:xfrm>
          <a:off x="295164" y="-748"/>
          <a:ext cx="1458453" cy="1458453"/>
        </a:xfrm>
        <a:prstGeom prst="circularArrow">
          <a:avLst>
            <a:gd name="adj1" fmla="val 8239"/>
            <a:gd name="adj2" fmla="val 575334"/>
            <a:gd name="adj3" fmla="val 2967438"/>
            <a:gd name="adj4" fmla="val 49322"/>
            <a:gd name="adj5" fmla="val 961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458275-A475-B443-9119-D3066C8404A3}">
      <dsp:nvSpPr>
        <dsp:cNvPr id="0" name=""/>
        <dsp:cNvSpPr/>
      </dsp:nvSpPr>
      <dsp:spPr>
        <a:xfrm>
          <a:off x="716273" y="1019406"/>
          <a:ext cx="616235" cy="616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Measure</a:t>
          </a:r>
          <a:endParaRPr lang="en-US" sz="1200" kern="1200" dirty="0"/>
        </a:p>
      </dsp:txBody>
      <dsp:txXfrm>
        <a:off x="716273" y="1019406"/>
        <a:ext cx="616235" cy="616235"/>
      </dsp:txXfrm>
    </dsp:sp>
    <dsp:sp modelId="{D18ED257-8B6F-C44E-A107-9D028A5B13C5}">
      <dsp:nvSpPr>
        <dsp:cNvPr id="0" name=""/>
        <dsp:cNvSpPr/>
      </dsp:nvSpPr>
      <dsp:spPr>
        <a:xfrm>
          <a:off x="295164" y="-748"/>
          <a:ext cx="1458453" cy="1458453"/>
        </a:xfrm>
        <a:prstGeom prst="circularArrow">
          <a:avLst>
            <a:gd name="adj1" fmla="val 8239"/>
            <a:gd name="adj2" fmla="val 575334"/>
            <a:gd name="adj3" fmla="val 10175344"/>
            <a:gd name="adj4" fmla="val 7257228"/>
            <a:gd name="adj5" fmla="val 9612"/>
          </a:avLst>
        </a:prstGeom>
        <a:gradFill rotWithShape="0">
          <a:gsLst>
            <a:gs pos="0">
              <a:schemeClr val="accent4">
                <a:hueOff val="-9060045"/>
                <a:satOff val="1136"/>
                <a:lumOff val="9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9060045"/>
                <a:satOff val="1136"/>
                <a:lumOff val="9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DE6F9D-0086-4A49-82FA-6D79AA0A1B3E}">
      <dsp:nvSpPr>
        <dsp:cNvPr id="0" name=""/>
        <dsp:cNvSpPr/>
      </dsp:nvSpPr>
      <dsp:spPr>
        <a:xfrm>
          <a:off x="197484" y="120836"/>
          <a:ext cx="616235" cy="616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Learn</a:t>
          </a:r>
          <a:endParaRPr lang="en-US" sz="1200" kern="1200" dirty="0"/>
        </a:p>
      </dsp:txBody>
      <dsp:txXfrm>
        <a:off x="197484" y="120836"/>
        <a:ext cx="616235" cy="616235"/>
      </dsp:txXfrm>
    </dsp:sp>
    <dsp:sp modelId="{F8737EE6-9079-7B43-84DA-D45A57CCAEF3}">
      <dsp:nvSpPr>
        <dsp:cNvPr id="0" name=""/>
        <dsp:cNvSpPr/>
      </dsp:nvSpPr>
      <dsp:spPr>
        <a:xfrm>
          <a:off x="295164" y="-748"/>
          <a:ext cx="1458453" cy="1458453"/>
        </a:xfrm>
        <a:prstGeom prst="circularArrow">
          <a:avLst>
            <a:gd name="adj1" fmla="val 8239"/>
            <a:gd name="adj2" fmla="val 575334"/>
            <a:gd name="adj3" fmla="val 16860067"/>
            <a:gd name="adj4" fmla="val 14964599"/>
            <a:gd name="adj5" fmla="val 9612"/>
          </a:avLst>
        </a:prstGeom>
        <a:gradFill rotWithShape="0">
          <a:gsLst>
            <a:gs pos="0">
              <a:schemeClr val="accent4">
                <a:hueOff val="-18120090"/>
                <a:satOff val="2273"/>
                <a:lumOff val="1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8120090"/>
                <a:satOff val="2273"/>
                <a:lumOff val="1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726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1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Derfor er</a:t>
            </a:r>
            <a:r>
              <a:rPr lang="en-US" baseline="0"/>
              <a:t> det en økende trend rundt disse nosql-databasene, med mongodb og cassandra som de to mest populære databasene for øyeblikket</a:t>
            </a:r>
          </a:p>
          <a:p>
            <a:endParaRPr lang="en-US" baseline="0"/>
          </a:p>
          <a:p>
            <a:r>
              <a:rPr lang="en-US" baseline="0"/>
              <a:t>Siden 2010 har interessen i markedet eksplodert, og etter nyttår har det tatt helt av</a:t>
            </a:r>
          </a:p>
          <a:p>
            <a:endParaRPr lang="en-US" baseline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44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Så...</a:t>
            </a:r>
          </a:p>
          <a:p>
            <a:r>
              <a:rPr lang="en-US"/>
              <a:t>Hvordan</a:t>
            </a:r>
            <a:r>
              <a:rPr lang="en-US" baseline="0"/>
              <a:t> definerer vi nosql-databaser.</a:t>
            </a:r>
          </a:p>
          <a:p>
            <a:endParaRPr lang="en-US" baseline="0"/>
          </a:p>
          <a:p>
            <a:r>
              <a:rPr lang="en-US" baseline="0"/>
              <a:t>Jo. En nosql-database er ikke-relasjonell, dvs ikke en relasjonsdatabase </a:t>
            </a:r>
          </a:p>
          <a:p>
            <a:endParaRPr lang="en-US" baseline="0"/>
          </a:p>
          <a:p>
            <a:r>
              <a:rPr lang="en-US" baseline="0"/>
              <a:t>den støtter dynamisk skjema, altså man behøver ikke å definere hvordan dataene ser ut før man har dem</a:t>
            </a:r>
          </a:p>
          <a:p>
            <a:endParaRPr lang="en-US" baseline="0"/>
          </a:p>
          <a:p>
            <a:r>
              <a:rPr lang="en-US" baseline="0"/>
              <a:t>De er stort sett skalerbare, man kan sharde eller speile dataene enkelt</a:t>
            </a:r>
          </a:p>
          <a:p>
            <a:endParaRPr lang="en-US" baseline="0"/>
          </a:p>
          <a:p>
            <a:r>
              <a:rPr lang="en-US" baseline="0"/>
              <a:t>Og det er som regel gitt ut under åpen kildekode.</a:t>
            </a:r>
          </a:p>
        </p:txBody>
      </p:sp>
    </p:spTree>
    <p:extLst>
      <p:ext uri="{BB962C8B-B14F-4D97-AF65-F5344CB8AC3E}">
        <p14:creationId xmlns:p14="http://schemas.microsoft.com/office/powerpoint/2010/main" val="2351911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Hovedårsakene til at man</a:t>
            </a:r>
            <a:r>
              <a:rPr lang="en-US" baseline="0"/>
              <a:t> går mot nosql-databaser</a:t>
            </a:r>
          </a:p>
          <a:p>
            <a:endParaRPr lang="en-US" baseline="0"/>
          </a:p>
          <a:p>
            <a:r>
              <a:rPr lang="en-US" baseline="0"/>
              <a:t>Dynamisk skjema</a:t>
            </a:r>
          </a:p>
          <a:p>
            <a:r>
              <a:rPr lang="en-US" baseline="0"/>
              <a:t>Ønske om å skalere</a:t>
            </a:r>
          </a:p>
          <a:p>
            <a:r>
              <a:rPr lang="en-US" baseline="0"/>
              <a:t>Forbedre ytelse</a:t>
            </a:r>
          </a:p>
          <a:p>
            <a:r>
              <a:rPr lang="en-US" baseline="0"/>
              <a:t>Kostnader.</a:t>
            </a:r>
          </a:p>
          <a:p>
            <a:endParaRPr lang="en-US" baseline="0"/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Neste er </a:t>
            </a:r>
            <a:r>
              <a:rPr lang="en-US" sz="1400" dirty="0" smtClean="0"/>
              <a:t>Nosql databaseparadigmer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Det finnes også databaser som dekker alle</a:t>
            </a:r>
            <a:r>
              <a:rPr lang="en-US" baseline="0"/>
              <a:t> disse paradigmene, såkalte multi-paradigme databaser, men dem har vi foreløpig veldig lite tro på.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2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Enkleste databasen som finnes.</a:t>
            </a:r>
          </a:p>
          <a:p>
            <a:endParaRPr lang="en-US"/>
          </a:p>
          <a:p>
            <a:r>
              <a:rPr lang="en-US"/>
              <a:t>Databasen vet ingenting om hva som finnes i verdien.</a:t>
            </a:r>
            <a:r>
              <a:rPr lang="en-US" baseline="0"/>
              <a:t> Kan være en streng, en byte-array hva som helst.</a:t>
            </a:r>
          </a:p>
        </p:txBody>
      </p:sp>
    </p:spTree>
    <p:extLst>
      <p:ext uri="{BB962C8B-B14F-4D97-AF65-F5344CB8AC3E}">
        <p14:creationId xmlns:p14="http://schemas.microsoft.com/office/powerpoint/2010/main" val="4199032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 del key-value databaser har</a:t>
            </a:r>
            <a:r>
              <a:rPr lang="en-US" baseline="0"/>
              <a:t> mer avansert funksjonalitet. F.eks. Kan redis lagre lister, køer og lignende.</a:t>
            </a:r>
          </a:p>
          <a:p>
            <a:endParaRPr lang="en-US" baseline="0"/>
          </a:p>
          <a:p>
            <a:r>
              <a:rPr lang="en-US" baseline="0"/>
              <a:t>Noen kan lagre meta-data om dataene som ligger i value.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82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Felles</a:t>
            </a:r>
            <a:r>
              <a:rPr lang="en-US" baseline="0"/>
              <a:t> for disse er at de har voldsom god ytelse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Dataene er et dokument</a:t>
            </a:r>
          </a:p>
          <a:p>
            <a:endParaRPr lang="en-US"/>
          </a:p>
          <a:p>
            <a:r>
              <a:rPr lang="en-US"/>
              <a:t>Du kan hente deler av et dokument eller oppdatere deler av et dokument</a:t>
            </a:r>
          </a:p>
          <a:p>
            <a:r>
              <a:rPr lang="en-US"/>
              <a:t>Du kan søke gjennom “secondary indexes”</a:t>
            </a:r>
          </a:p>
          <a:p>
            <a:r>
              <a:rPr lang="en-US"/>
              <a:t>Du kan linke til andre dokumenter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41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Ravendb er en database for .net</a:t>
            </a:r>
          </a:p>
          <a:p>
            <a:r>
              <a:rPr lang="en-US"/>
              <a:t>Mongodb</a:t>
            </a:r>
            <a:r>
              <a:rPr lang="en-US" baseline="0"/>
              <a:t> og couchdb er uavhengig av programmeringsspråk. </a:t>
            </a:r>
          </a:p>
          <a:p>
            <a:endParaRPr lang="en-US" baseline="0"/>
          </a:p>
          <a:p>
            <a:r>
              <a:rPr lang="en-US" baseline="0"/>
              <a:t>Mongodb er størst.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11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Brukes av de største,</a:t>
            </a:r>
            <a:r>
              <a:rPr lang="en-US" baseline="0"/>
              <a:t> som amazon, facebook, linkedin og google.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4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Jeg er Scientist i BEKK, dvs at jeg har et spesielt fokus på ny teknolgi og trender.</a:t>
            </a:r>
          </a:p>
          <a:p>
            <a:r>
              <a:rPr lang="en-US"/>
              <a:t>Jeg er ansvarlig for å skape blest om ny teknologi internt og eksternt. Og jeg gjør rådgivning ovenfor kunder i forbindelse med valg</a:t>
            </a:r>
            <a:r>
              <a:rPr lang="en-US" baseline="0"/>
              <a:t> av teknologi</a:t>
            </a:r>
          </a:p>
          <a:p>
            <a:endParaRPr lang="en-US"/>
          </a:p>
          <a:p>
            <a:r>
              <a:rPr lang="en-US"/>
              <a:t>Dere kan nå meg gjennom twitter</a:t>
            </a:r>
            <a:r>
              <a:rPr lang="en-US" baseline="0"/>
              <a:t> og epost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3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Mange snakker om disse databasene som en avansert key-value</a:t>
            </a:r>
            <a:r>
              <a:rPr lang="en-US" baseline="0"/>
              <a:t> store.</a:t>
            </a:r>
          </a:p>
          <a:p>
            <a:endParaRPr lang="en-US" baseline="0"/>
          </a:p>
          <a:p>
            <a:r>
              <a:rPr lang="en-US" baseline="0"/>
              <a:t>Egner seg først og fremst dersom du skal lagre myyye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 to største er hbase og cassandra,</a:t>
            </a:r>
            <a:r>
              <a:rPr lang="en-US" baseline="0"/>
              <a:t> og av de igjen er cassandra størst. Egen meetup i Oslo blant annet.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55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Aggregatdatabaser. Hvor alt er denormalisert,</a:t>
            </a:r>
            <a:r>
              <a:rPr lang="en-US" baseline="0"/>
              <a:t> f.eks. Inneholder et person objekt alt om den personen fra navn til adresse.</a:t>
            </a:r>
          </a:p>
          <a:p>
            <a:endParaRPr lang="en-US" baseline="0"/>
          </a:p>
          <a:p>
            <a:r>
              <a:rPr lang="en-US" baseline="0"/>
              <a:t>Og i en relasjonsdatabase, særlig i domene drevet design, er det stort fokus på aggregater, og at det er der transaksjonsgrensene dine skal gå f.eks.</a:t>
            </a:r>
          </a:p>
          <a:p>
            <a:endParaRPr lang="en-US" baseline="0"/>
          </a:p>
          <a:p>
            <a:r>
              <a:rPr lang="en-US"/>
              <a:t>Så lenge</a:t>
            </a:r>
            <a:r>
              <a:rPr lang="en-US" baseline="0"/>
              <a:t> du håndterer aggregater så er disse databasene perfekte. </a:t>
            </a:r>
          </a:p>
          <a:p>
            <a:r>
              <a:rPr lang="en-US" baseline="0"/>
              <a:t>En person</a:t>
            </a:r>
          </a:p>
          <a:p>
            <a:r>
              <a:rPr lang="en-US" baseline="0"/>
              <a:t>En ordre </a:t>
            </a:r>
          </a:p>
          <a:p>
            <a:r>
              <a:rPr lang="en-US" baseline="0"/>
              <a:t>Et produkt osv.</a:t>
            </a:r>
            <a:endParaRPr lang="en-US"/>
          </a:p>
          <a:p>
            <a:endParaRPr lang="en-US" baseline="0"/>
          </a:p>
          <a:p>
            <a:r>
              <a:rPr lang="en-US" baseline="0"/>
              <a:t>Dog ikke så heldig dersom du ønsker å snu og vende på dataene og se på de på helt nye måter. Da er graf-databasene best.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2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 trenger du en grafdatabase</a:t>
            </a:r>
          </a:p>
          <a:p>
            <a:endParaRPr lang="en-US"/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Graf kan høres  veldig likt ut som en relasjonsdatabase, men mens en relasjon i en relasjonsdatabase består av </a:t>
            </a:r>
            <a:r>
              <a:rPr lang="en-US" b="1"/>
              <a:t>primærnøkkel,</a:t>
            </a:r>
            <a:r>
              <a:rPr lang="en-US" b="1" baseline="0"/>
              <a:t> fremmednøkkel og indekslookup </a:t>
            </a:r>
            <a:r>
              <a:rPr lang="en-US" baseline="0"/>
              <a:t>er relasjoner i en som en C-peker, minnereferanse.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33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Label er optional, og man kan ha flere</a:t>
            </a:r>
          </a:p>
        </p:txBody>
      </p:sp>
    </p:spTree>
    <p:extLst>
      <p:ext uri="{BB962C8B-B14F-4D97-AF65-F5344CB8AC3E}">
        <p14:creationId xmlns:p14="http://schemas.microsoft.com/office/powerpoint/2010/main" val="1966005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Veldig bra for traversering.</a:t>
            </a:r>
          </a:p>
        </p:txBody>
      </p:sp>
    </p:spTree>
    <p:extLst>
      <p:ext uri="{BB962C8B-B14F-4D97-AF65-F5344CB8AC3E}">
        <p14:creationId xmlns:p14="http://schemas.microsoft.com/office/powerpoint/2010/main" val="2837430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Neo4j</a:t>
            </a:r>
          </a:p>
          <a:p>
            <a:r>
              <a:rPr lang="en-US"/>
              <a:t>Titan</a:t>
            </a:r>
          </a:p>
          <a:p>
            <a:r>
              <a:rPr lang="en-US"/>
              <a:t>Trinity</a:t>
            </a:r>
          </a:p>
        </p:txBody>
      </p:sp>
    </p:spTree>
    <p:extLst>
      <p:ext uri="{BB962C8B-B14F-4D97-AF65-F5344CB8AC3E}">
        <p14:creationId xmlns:p14="http://schemas.microsoft.com/office/powerpoint/2010/main" val="130174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skal jeg snakke</a:t>
            </a:r>
            <a:r>
              <a:rPr lang="en-US" baseline="0"/>
              <a:t> litt om transaksjoner.</a:t>
            </a:r>
          </a:p>
          <a:p>
            <a:endParaRPr lang="en-US" baseline="0"/>
          </a:p>
          <a:p>
            <a:r>
              <a:rPr lang="en-US" baseline="0"/>
              <a:t>Transaksjoner er ofte litt annerledes i nosql-databaser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Basicly available,</a:t>
            </a:r>
            <a:r>
              <a:rPr lang="en-US" baseline="0"/>
              <a:t> Soft state, eventually consistent</a:t>
            </a:r>
          </a:p>
          <a:p>
            <a:endParaRPr lang="en-US" baseline="0"/>
          </a:p>
          <a:p>
            <a:r>
              <a:rPr lang="en-US" baseline="0"/>
              <a:t>Problemet oppstår egentlig kun når du oppdaterer flere dokumenter samtidig. De er som regel acid innenfor aggregatet.</a:t>
            </a:r>
          </a:p>
          <a:p>
            <a:endParaRPr lang="en-US" baseline="0"/>
          </a:p>
          <a:p>
            <a:r>
              <a:rPr lang="en-US" baseline="0"/>
              <a:t>Atomic, Consistent, Isolated, Durable</a:t>
            </a:r>
          </a:p>
          <a:p>
            <a:r>
              <a:rPr lang="en-US" baseline="0"/>
              <a:t>Grafdatabaser har spredd aggregatene ut over flere noder og relasjoner så de må være acid. En update til ett aggregat vil touche flere entiteter.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05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 ofte noe</a:t>
            </a:r>
            <a:r>
              <a:rPr lang="en-US" baseline="0"/>
              <a:t> man kan stille på i de ulike databasene.</a:t>
            </a:r>
          </a:p>
          <a:p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6772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7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Det heter CAP, men egentlig kan du ikke velge bort partisjoner. Ønsker du å dele dataene dine over flere datasentre så må du ha partisjoner. Ønsker du ikke et single point of failure så må du ha partisjoner.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Amazon typisk velger tilgjengelighet slik at de hele tiden kan ta bestillinger, mens f.eks. en</a:t>
            </a:r>
            <a:r>
              <a:rPr lang="en-US" baseline="0"/>
              <a:t> bank er avhengig av å koll på sine transaksjoner.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75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Det som er viktig er at alle disse nosql-databasene</a:t>
            </a:r>
            <a:r>
              <a:rPr lang="en-US" baseline="0"/>
              <a:t> har sine styrker og sine svakheter. Dersom man velger en polyglot persistence strategi så utnytter man styrkene i databasene og unngår problemene.</a:t>
            </a:r>
          </a:p>
          <a:p>
            <a:endParaRPr lang="en-US" baseline="0"/>
          </a:p>
          <a:p>
            <a:r>
              <a:rPr lang="en-US" baseline="0"/>
              <a:t>Det kan bli komplekst, og vi er ikke her i dag, men mye tyder på at vi vil nærme oss dette fremover.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27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 </a:t>
            </a:r>
            <a:r>
              <a:rPr lang="en-US" dirty="0" err="1" smtClean="0"/>
              <a:t>tegner</a:t>
            </a:r>
            <a:r>
              <a:rPr lang="en-US" dirty="0" smtClean="0"/>
              <a:t> </a:t>
            </a:r>
            <a:r>
              <a:rPr lang="en-US" dirty="0" err="1" smtClean="0"/>
              <a:t>bokser</a:t>
            </a:r>
            <a:r>
              <a:rPr lang="en-US" dirty="0" smtClean="0"/>
              <a:t>, </a:t>
            </a:r>
            <a:r>
              <a:rPr lang="en-US" dirty="0" err="1" smtClean="0"/>
              <a:t>og</a:t>
            </a:r>
            <a:r>
              <a:rPr lang="en-US" dirty="0" smtClean="0"/>
              <a:t> vi </a:t>
            </a:r>
            <a:r>
              <a:rPr lang="en-US" dirty="0" err="1" smtClean="0"/>
              <a:t>tegner</a:t>
            </a:r>
            <a:r>
              <a:rPr lang="en-US" dirty="0" smtClean="0"/>
              <a:t> lines</a:t>
            </a:r>
          </a:p>
          <a:p>
            <a:r>
              <a:rPr lang="en-US" dirty="0" err="1" smtClean="0"/>
              <a:t>Systemene</a:t>
            </a:r>
            <a:r>
              <a:rPr lang="en-US" dirty="0" smtClean="0"/>
              <a:t> </a:t>
            </a:r>
            <a:r>
              <a:rPr lang="en-US" dirty="0" err="1" smtClean="0"/>
              <a:t>snakker</a:t>
            </a:r>
            <a:r>
              <a:rPr lang="en-US" dirty="0" smtClean="0"/>
              <a:t> </a:t>
            </a:r>
            <a:r>
              <a:rPr lang="en-US" dirty="0" err="1" smtClean="0"/>
              <a:t>sammen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forskjellige</a:t>
            </a:r>
            <a:r>
              <a:rPr lang="en-US" dirty="0" smtClean="0"/>
              <a:t> </a:t>
            </a:r>
            <a:r>
              <a:rPr lang="en-US" dirty="0" err="1" smtClean="0"/>
              <a:t>protokoller</a:t>
            </a:r>
            <a:endParaRPr lang="en-US" dirty="0" smtClean="0"/>
          </a:p>
          <a:p>
            <a:r>
              <a:rPr lang="en-US" dirty="0" err="1" smtClean="0"/>
              <a:t>Noe</a:t>
            </a:r>
            <a:r>
              <a:rPr lang="en-US" dirty="0" smtClean="0"/>
              <a:t> </a:t>
            </a:r>
            <a:r>
              <a:rPr lang="en-US" dirty="0" err="1" smtClean="0"/>
              <a:t>synkront</a:t>
            </a:r>
            <a:r>
              <a:rPr lang="en-US" dirty="0" smtClean="0"/>
              <a:t>, </a:t>
            </a:r>
            <a:r>
              <a:rPr lang="en-US" dirty="0" err="1" smtClean="0"/>
              <a:t>noe</a:t>
            </a:r>
            <a:r>
              <a:rPr lang="en-US" dirty="0" smtClean="0"/>
              <a:t> </a:t>
            </a:r>
            <a:r>
              <a:rPr lang="en-US" dirty="0" err="1" smtClean="0"/>
              <a:t>asynkront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Some need to be up all the time, some need low </a:t>
            </a:r>
            <a:r>
              <a:rPr lang="en-US" dirty="0" err="1" smtClean="0"/>
              <a:t>responsetime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keep on drawing, vi </a:t>
            </a:r>
            <a:r>
              <a:rPr lang="en-US" dirty="0" err="1" smtClean="0"/>
              <a:t>skaper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systemet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svarer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needs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ikke-funksjonelle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tegner</a:t>
            </a:r>
            <a:r>
              <a:rPr lang="en-US" baseline="0" dirty="0" smtClean="0"/>
              <a:t> vi inn et repository, en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86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Utfordringen vi </a:t>
            </a:r>
            <a:r>
              <a:rPr lang="en-US" dirty="0" err="1" smtClean="0"/>
              <a:t>møter</a:t>
            </a:r>
            <a:r>
              <a:rPr lang="en-US" dirty="0" smtClean="0"/>
              <a:t> </a:t>
            </a:r>
            <a:r>
              <a:rPr lang="en-US" dirty="0" err="1" smtClean="0"/>
              <a:t>ved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tegne</a:t>
            </a:r>
            <a:r>
              <a:rPr lang="en-US" baseline="0" dirty="0" smtClean="0"/>
              <a:t> inn </a:t>
            </a:r>
            <a:r>
              <a:rPr lang="en-US" baseline="0" dirty="0" err="1" smtClean="0"/>
              <a:t>én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en database </a:t>
            </a:r>
            <a:r>
              <a:rPr lang="en-US" baseline="0" dirty="0" err="1" smtClean="0"/>
              <a:t>ofte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håndtere alle behov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Bruker</a:t>
            </a:r>
            <a:r>
              <a:rPr lang="en-US" baseline="0" dirty="0" smtClean="0"/>
              <a:t> du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utfordringer</a:t>
            </a:r>
            <a:r>
              <a:rPr lang="en-US" baseline="0" dirty="0" smtClean="0"/>
              <a:t> med performance, object relational impedance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skalering</a:t>
            </a:r>
            <a:endParaRPr lang="en-US" baseline="0" dirty="0" smtClean="0"/>
          </a:p>
          <a:p>
            <a:r>
              <a:rPr lang="en-US" baseline="0" dirty="0" err="1" smtClean="0"/>
              <a:t>Bruker</a:t>
            </a:r>
            <a:r>
              <a:rPr lang="en-US" baseline="0" dirty="0" smtClean="0"/>
              <a:t> du en key-value-database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utfordringer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oppløsningen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relasjoner</a:t>
            </a:r>
            <a:endParaRPr lang="en-US" baseline="0" dirty="0" smtClean="0"/>
          </a:p>
          <a:p>
            <a:r>
              <a:rPr lang="en-US" baseline="0" dirty="0" err="1" smtClean="0"/>
              <a:t>Bruker</a:t>
            </a:r>
            <a:r>
              <a:rPr lang="en-US" baseline="0" dirty="0" smtClean="0"/>
              <a:t> du en </a:t>
            </a:r>
            <a:r>
              <a:rPr lang="en-US" baseline="0" dirty="0" err="1" smtClean="0"/>
              <a:t>grafdatabase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utfordringer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skalering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lookups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Uansett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hvilken</a:t>
            </a:r>
            <a:r>
              <a:rPr lang="en-US" baseline="0" dirty="0" smtClean="0"/>
              <a:t> database du </a:t>
            </a:r>
            <a:r>
              <a:rPr lang="en-US" baseline="0" dirty="0" err="1" smtClean="0"/>
              <a:t>velger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få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utfordringer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75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lett</a:t>
            </a:r>
            <a:r>
              <a:rPr lang="en-US" dirty="0" smtClean="0"/>
              <a:t>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velge</a:t>
            </a:r>
            <a:r>
              <a:rPr lang="en-US" dirty="0" smtClean="0"/>
              <a:t> </a:t>
            </a:r>
            <a:r>
              <a:rPr lang="en-US" dirty="0" err="1" smtClean="0"/>
              <a:t>samme</a:t>
            </a:r>
            <a:r>
              <a:rPr lang="en-US" dirty="0" smtClean="0"/>
              <a:t> </a:t>
            </a:r>
            <a:r>
              <a:rPr lang="en-US" dirty="0" err="1" smtClean="0"/>
              <a:t>databaseteknologi</a:t>
            </a:r>
            <a:r>
              <a:rPr lang="en-US" dirty="0" smtClean="0"/>
              <a:t> </a:t>
            </a:r>
            <a:r>
              <a:rPr lang="en-US" dirty="0" err="1" smtClean="0"/>
              <a:t>hver</a:t>
            </a:r>
            <a:r>
              <a:rPr lang="en-US" dirty="0" smtClean="0"/>
              <a:t> gang, </a:t>
            </a:r>
            <a:r>
              <a:rPr lang="en-US" dirty="0" err="1" smtClean="0"/>
              <a:t>uten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se </a:t>
            </a:r>
            <a:r>
              <a:rPr lang="en-US" dirty="0" err="1" smtClean="0"/>
              <a:t>nøye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behovene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Hvis</a:t>
            </a:r>
            <a:r>
              <a:rPr lang="en-US" dirty="0" smtClean="0"/>
              <a:t> vi </a:t>
            </a:r>
            <a:r>
              <a:rPr lang="en-US" dirty="0" err="1" smtClean="0"/>
              <a:t>studerer</a:t>
            </a:r>
            <a:r>
              <a:rPr lang="en-US" dirty="0" smtClean="0"/>
              <a:t> </a:t>
            </a:r>
            <a:r>
              <a:rPr lang="en-US" dirty="0" err="1" smtClean="0"/>
              <a:t>behovene</a:t>
            </a:r>
            <a:r>
              <a:rPr lang="en-US" dirty="0" smtClean="0"/>
              <a:t> </a:t>
            </a:r>
            <a:r>
              <a:rPr lang="en-US" dirty="0" err="1" smtClean="0"/>
              <a:t>nøye</a:t>
            </a:r>
            <a:r>
              <a:rPr lang="en-US" dirty="0" smtClean="0"/>
              <a:t>,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vil</a:t>
            </a:r>
            <a:r>
              <a:rPr lang="en-US" dirty="0" smtClean="0"/>
              <a:t> vi se at </a:t>
            </a:r>
            <a:r>
              <a:rPr lang="en-US" dirty="0" err="1" smtClean="0"/>
              <a:t>valg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databasetechnology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skulle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..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7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6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Dersom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persistens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arkitekturen</a:t>
            </a:r>
            <a:r>
              <a:rPr lang="en-US" baseline="0" dirty="0" smtClean="0"/>
              <a:t> din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fordi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lese data.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The Simplest Thing That Could Possibly Work. </a:t>
            </a:r>
            <a:r>
              <a:rPr lang="en-US" baseline="0" dirty="0" err="1" smtClean="0"/>
              <a:t>Når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lese data,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enkleste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ren</a:t>
            </a:r>
            <a:r>
              <a:rPr lang="en-US" baseline="0" dirty="0" smtClean="0"/>
              <a:t> key/value store.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viktigste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målet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databasen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domenet</a:t>
            </a:r>
            <a:r>
              <a:rPr lang="en-US" baseline="0" dirty="0" smtClean="0"/>
              <a:t> matcher de </a:t>
            </a:r>
            <a:r>
              <a:rPr lang="en-US" baseline="0" dirty="0" err="1" smtClean="0"/>
              <a:t>lagrede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best </a:t>
            </a:r>
            <a:r>
              <a:rPr lang="en-US" baseline="0" dirty="0" err="1" smtClean="0"/>
              <a:t>mulig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70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bra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lese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skrive</a:t>
            </a:r>
            <a:r>
              <a:rPr lang="en-US" baseline="0" dirty="0" smtClean="0"/>
              <a:t> data. Men man </a:t>
            </a:r>
            <a:r>
              <a:rPr lang="en-US" baseline="0" dirty="0" err="1" smtClean="0"/>
              <a:t>må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regel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også</a:t>
            </a:r>
            <a:r>
              <a:rPr lang="en-US" baseline="0" dirty="0" smtClean="0"/>
              <a:t>. Vi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navn</a:t>
            </a:r>
            <a:r>
              <a:rPr lang="en-US" baseline="0" dirty="0" smtClean="0"/>
              <a:t>. Vi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adresse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Oslo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etc..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og</a:t>
            </a:r>
            <a:r>
              <a:rPr lang="en-US" baseline="0" dirty="0" smtClean="0"/>
              <a:t> en key-value store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god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fulltekstsøk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forsåvidt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heller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trenger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sett </a:t>
            </a:r>
            <a:r>
              <a:rPr lang="en-US" baseline="0" dirty="0" err="1" smtClean="0"/>
              <a:t>oppstå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mange </a:t>
            </a:r>
            <a:r>
              <a:rPr lang="en-US" baseline="0" dirty="0" err="1" smtClean="0"/>
              <a:t>forskjellige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produkter</a:t>
            </a:r>
            <a:r>
              <a:rPr lang="en-US" baseline="0" dirty="0" smtClean="0"/>
              <a:t>. Microsoft </a:t>
            </a:r>
            <a:r>
              <a:rPr lang="en-US" baseline="0" dirty="0" err="1" smtClean="0"/>
              <a:t>kjøpte</a:t>
            </a:r>
            <a:r>
              <a:rPr lang="en-US" baseline="0" dirty="0" smtClean="0"/>
              <a:t> Fast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Sharepoint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hadde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allerede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bunn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fant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cms-verktøy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saksbehandlingsapplikasjoner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.. for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våre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tenger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..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problem. Vi </a:t>
            </a:r>
            <a:r>
              <a:rPr lang="en-US" baseline="0" dirty="0" err="1" smtClean="0"/>
              <a:t>legger</a:t>
            </a:r>
            <a:r>
              <a:rPr lang="en-US" baseline="0" dirty="0" smtClean="0"/>
              <a:t> inn et </a:t>
            </a:r>
            <a:r>
              <a:rPr lang="en-US" baseline="0" dirty="0" err="1" smtClean="0"/>
              <a:t>kall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søkemotoren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hver</a:t>
            </a:r>
            <a:r>
              <a:rPr lang="en-US" baseline="0" dirty="0" smtClean="0"/>
              <a:t> gang vi </a:t>
            </a:r>
            <a:r>
              <a:rPr lang="en-US" baseline="0" dirty="0" err="1" smtClean="0"/>
              <a:t>oppdaterer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Kanskje</a:t>
            </a:r>
            <a:r>
              <a:rPr lang="en-US" baseline="0" dirty="0" smtClean="0"/>
              <a:t> hiver </a:t>
            </a:r>
            <a:r>
              <a:rPr lang="en-US" baseline="0" dirty="0" err="1" smtClean="0"/>
              <a:t>opp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synkroniseringsjobb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natt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sikker</a:t>
            </a:r>
            <a:r>
              <a:rPr lang="en-US" baseline="0" dirty="0" smtClean="0"/>
              <a:t>.. men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kompliserer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arkitekturen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veldig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7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En ting </a:t>
            </a:r>
            <a:r>
              <a:rPr lang="en-US" baseline="0" dirty="0" err="1" smtClean="0"/>
              <a:t>søkemotorer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bra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relasjonssøk</a:t>
            </a:r>
            <a:r>
              <a:rPr lang="en-US" baseline="0" dirty="0" smtClean="0"/>
              <a:t>. Si for </a:t>
            </a:r>
            <a:r>
              <a:rPr lang="en-US" baseline="0" dirty="0" err="1" smtClean="0"/>
              <a:t>eksempel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laget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ansattdatabase</a:t>
            </a:r>
            <a:r>
              <a:rPr lang="en-US" baseline="0" dirty="0" smtClean="0"/>
              <a:t> for et </a:t>
            </a:r>
            <a:r>
              <a:rPr lang="en-US" baseline="0" dirty="0" err="1" smtClean="0"/>
              <a:t>konsulenthus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Selgeren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skriver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tilbud</a:t>
            </a:r>
            <a:r>
              <a:rPr lang="en-US" baseline="0" dirty="0" smtClean="0"/>
              <a:t> for en </a:t>
            </a:r>
            <a:r>
              <a:rPr lang="en-US" baseline="0" dirty="0" err="1" smtClean="0"/>
              <a:t>kunde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stilt </a:t>
            </a:r>
            <a:r>
              <a:rPr lang="en-US" baseline="0" dirty="0" err="1" smtClean="0"/>
              <a:t>krav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fagkunnskap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</a:t>
            </a:r>
            <a:r>
              <a:rPr lang="en-US" baseline="0" dirty="0" smtClean="0"/>
              <a:t>. Han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kun </a:t>
            </a:r>
            <a:r>
              <a:rPr lang="en-US" baseline="0" dirty="0" err="1" smtClean="0"/>
              <a:t>konsulenter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jobbet</a:t>
            </a:r>
            <a:r>
              <a:rPr lang="en-US" baseline="0" dirty="0" smtClean="0"/>
              <a:t> med Scala hos minimum 2 </a:t>
            </a:r>
            <a:r>
              <a:rPr lang="en-US" baseline="0" dirty="0" err="1" smtClean="0"/>
              <a:t>kunder i det offentlige</a:t>
            </a:r>
            <a:r>
              <a:rPr lang="en-US" baseline="0" dirty="0" smtClean="0"/>
              <a:t>. Den </a:t>
            </a:r>
            <a:r>
              <a:rPr lang="en-US" baseline="0" dirty="0" err="1" smtClean="0"/>
              <a:t>spørringen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litt</a:t>
            </a:r>
            <a:r>
              <a:rPr lang="en-US" baseline="0" dirty="0" smtClean="0"/>
              <a:t> lei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. I en </a:t>
            </a:r>
            <a:r>
              <a:rPr lang="en-US" baseline="0" dirty="0" err="1" smtClean="0"/>
              <a:t>grafdatabase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spørringen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lynrask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velger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oss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grafdatabase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7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gå</a:t>
            </a:r>
            <a:r>
              <a:rPr lang="en-US" dirty="0" smtClean="0"/>
              <a:t> </a:t>
            </a:r>
            <a:r>
              <a:rPr lang="en-US" dirty="0" err="1" smtClean="0"/>
              <a:t>galt</a:t>
            </a:r>
            <a:r>
              <a:rPr lang="en-US" dirty="0" smtClean="0"/>
              <a:t>.. </a:t>
            </a:r>
            <a:r>
              <a:rPr lang="en-US" baseline="0" dirty="0" smtClean="0"/>
              <a:t>og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duplisering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logikk</a:t>
            </a:r>
            <a:r>
              <a:rPr lang="en-US" baseline="0" dirty="0" smtClean="0"/>
              <a:t> her.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første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Applikasjonen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forholde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forskjellige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databasene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fjerner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relasjonen</a:t>
            </a:r>
          </a:p>
          <a:p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 </a:t>
            </a:r>
            <a:r>
              <a:rPr lang="en-US" baseline="0" dirty="0" err="1" smtClean="0"/>
              <a:t>tillegg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Databasene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hverandre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fjerner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2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Noe av</a:t>
            </a:r>
            <a:r>
              <a:rPr lang="en-US" baseline="0" dirty="0"/>
              <a:t> årsaken til at nosql-bevegelsen kom var at man så at relasjons-databaser ikke tilfredstilte de behov man hadde til en database.</a:t>
            </a:r>
          </a:p>
          <a:p>
            <a:r>
              <a:rPr lang="en-US" baseline="0" dirty="0"/>
              <a:t>Det fikset det meste, men ikke alt, og ikke alltid godt.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06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reorganiserer</a:t>
            </a:r>
            <a:r>
              <a:rPr lang="en-US" dirty="0" smtClean="0"/>
              <a:t> vi </a:t>
            </a:r>
            <a:r>
              <a:rPr lang="en-US" dirty="0" err="1" smtClean="0"/>
              <a:t>litt</a:t>
            </a:r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2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Så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LITT MER OM EVENTSTORE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Så vi </a:t>
            </a:r>
            <a:r>
              <a:rPr lang="en-US" baseline="0" dirty="0" err="1" smtClean="0"/>
              <a:t>innfører</a:t>
            </a:r>
            <a:r>
              <a:rPr lang="en-US" baseline="0" dirty="0" smtClean="0"/>
              <a:t>  en </a:t>
            </a:r>
            <a:r>
              <a:rPr lang="en-US" baseline="0" dirty="0" err="1" smtClean="0"/>
              <a:t>eventstore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applikasjon</a:t>
            </a:r>
            <a:r>
              <a:rPr lang="en-US" baseline="0" dirty="0" smtClean="0"/>
              <a:t> lager en event. </a:t>
            </a:r>
            <a:r>
              <a:rPr lang="en-US" baseline="0" dirty="0" err="1" smtClean="0"/>
              <a:t>Våre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lytter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køen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oppdaterer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sine </a:t>
            </a:r>
            <a:r>
              <a:rPr lang="en-US" baseline="0" dirty="0" err="1" smtClean="0"/>
              <a:t>lokalt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lagrer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forøvrig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en persistent </a:t>
            </a:r>
            <a:r>
              <a:rPr lang="en-US" baseline="0" dirty="0" err="1" smtClean="0"/>
              <a:t>eventstore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Hvis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grafdatabasen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</a:t>
            </a:r>
            <a:r>
              <a:rPr lang="en-US" baseline="0" dirty="0" smtClean="0"/>
              <a:t> for en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tilbake</a:t>
            </a:r>
            <a:r>
              <a:rPr lang="en-US" baseline="0" dirty="0" smtClean="0"/>
              <a:t> events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mistet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 for en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</a:t>
            </a:r>
            <a:r>
              <a:rPr lang="en-US" baseline="0" dirty="0" smtClean="0"/>
              <a:t> database…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22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Plutselig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datavarehusfolkene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banene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økonomene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statistikkgutta</a:t>
            </a:r>
            <a:r>
              <a:rPr lang="en-US" baseline="0" dirty="0" smtClean="0"/>
              <a:t>.. De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rapporter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ha </a:t>
            </a:r>
            <a:r>
              <a:rPr lang="en-US" baseline="0" dirty="0" err="1" smtClean="0"/>
              <a:t>statistikk</a:t>
            </a:r>
            <a:r>
              <a:rPr lang="en-US" baseline="0" dirty="0" smtClean="0"/>
              <a:t>..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Hyggelig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viktig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noen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tilfredstiller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problem.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eventstoren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lytter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good to go..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Tre</a:t>
            </a:r>
            <a:r>
              <a:rPr lang="en-US" baseline="0" dirty="0" smtClean="0"/>
              <a:t> store positive ting med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 1. Vi </a:t>
            </a:r>
            <a:r>
              <a:rPr lang="en-US" baseline="0" dirty="0" err="1" smtClean="0"/>
              <a:t>kjente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rapporter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tidligere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pga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eventstore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enkelt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ny</a:t>
            </a:r>
            <a:r>
              <a:rPr lang="en-US" baseline="0" dirty="0" smtClean="0"/>
              <a:t> database</a:t>
            </a:r>
          </a:p>
          <a:p>
            <a:r>
              <a:rPr lang="en-US" baseline="0" dirty="0" smtClean="0"/>
              <a:t> 2. </a:t>
            </a:r>
            <a:r>
              <a:rPr lang="en-US" baseline="0" dirty="0" err="1" smtClean="0"/>
              <a:t>Iom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eventene</a:t>
            </a:r>
            <a:r>
              <a:rPr lang="en-US" baseline="0" dirty="0" smtClean="0"/>
              <a:t> ligger </a:t>
            </a:r>
            <a:r>
              <a:rPr lang="en-US" baseline="0" dirty="0" err="1" smtClean="0"/>
              <a:t>lagret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enkelt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ny</a:t>
            </a:r>
            <a:r>
              <a:rPr lang="en-US" baseline="0" dirty="0" smtClean="0"/>
              <a:t> database med </a:t>
            </a:r>
            <a:r>
              <a:rPr lang="en-US" baseline="0" dirty="0" err="1" smtClean="0"/>
              <a:t>gamle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uten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stygg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konverteringsjobb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 3. </a:t>
            </a:r>
            <a:r>
              <a:rPr lang="en-US" baseline="0" dirty="0" err="1" smtClean="0"/>
              <a:t>Rapporteringsdatabasen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brukes</a:t>
            </a:r>
            <a:r>
              <a:rPr lang="en-US" baseline="0" dirty="0" smtClean="0"/>
              <a:t> kun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rapporter</a:t>
            </a:r>
            <a:r>
              <a:rPr lang="en-US" baseline="0" dirty="0" smtClean="0"/>
              <a:t> de vil.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påvirker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applikasjon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minste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7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dette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polyglot persistence.</a:t>
            </a:r>
          </a:p>
          <a:p>
            <a:endParaRPr lang="en-US" dirty="0" smtClean="0"/>
          </a:p>
          <a:p>
            <a:r>
              <a:rPr lang="en-US" dirty="0" smtClean="0"/>
              <a:t>Man</a:t>
            </a:r>
            <a:r>
              <a:rPr lang="en-US" baseline="0" dirty="0" smtClean="0"/>
              <a:t> vet at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noen</a:t>
            </a:r>
            <a:r>
              <a:rPr lang="en-US" baseline="0" dirty="0" smtClean="0"/>
              <a:t> silver bullet. </a:t>
            </a:r>
          </a:p>
          <a:p>
            <a:r>
              <a:rPr lang="en-US" baseline="0" dirty="0" smtClean="0"/>
              <a:t>Programming language, libraries, operating systems.. and database!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velger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databasen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tilfredstiller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behovene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da..</a:t>
            </a:r>
          </a:p>
          <a:p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implementeres</a:t>
            </a:r>
            <a:r>
              <a:rPr lang="en-US" baseline="0" dirty="0" smtClean="0"/>
              <a:t> med en event </a:t>
            </a:r>
            <a:r>
              <a:rPr lang="en-US" baseline="0" dirty="0" err="1" smtClean="0"/>
              <a:t>drevet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arkitektur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hjelper</a:t>
            </a:r>
            <a:r>
              <a:rPr lang="en-US" baseline="0" dirty="0" smtClean="0"/>
              <a:t>..</a:t>
            </a:r>
          </a:p>
          <a:p>
            <a:endParaRPr lang="en-US" dirty="0" smtClean="0"/>
          </a:p>
          <a:p>
            <a:r>
              <a:rPr lang="en-US" dirty="0" smtClean="0"/>
              <a:t>Man </a:t>
            </a:r>
            <a:r>
              <a:rPr lang="en-US" dirty="0" err="1" smtClean="0"/>
              <a:t>gir</a:t>
            </a:r>
            <a:r>
              <a:rPr lang="en-US" dirty="0" smtClean="0"/>
              <a:t> </a:t>
            </a:r>
            <a:r>
              <a:rPr lang="en-US" dirty="0" err="1" smtClean="0"/>
              <a:t>kunden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den </a:t>
            </a:r>
            <a:r>
              <a:rPr lang="en-US" dirty="0" err="1" smtClean="0"/>
              <a:t>vil</a:t>
            </a:r>
            <a:r>
              <a:rPr lang="en-US" dirty="0" smtClean="0"/>
              <a:t> ha </a:t>
            </a:r>
            <a:r>
              <a:rPr lang="en-US" dirty="0" err="1" smtClean="0"/>
              <a:t>først</a:t>
            </a:r>
            <a:r>
              <a:rPr lang="en-US" dirty="0" smtClean="0"/>
              <a:t>,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enkelt</a:t>
            </a:r>
            <a:r>
              <a:rPr lang="en-US" dirty="0" smtClean="0"/>
              <a:t> </a:t>
            </a:r>
            <a:r>
              <a:rPr lang="en-US" dirty="0" err="1" smtClean="0"/>
              <a:t>utvides</a:t>
            </a:r>
            <a:r>
              <a:rPr lang="en-US" dirty="0" smtClean="0"/>
              <a:t> </a:t>
            </a: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dukker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etterhvert</a:t>
            </a:r>
            <a:r>
              <a:rPr lang="en-US" baseline="0" dirty="0" smtClean="0"/>
              <a:t>. For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det..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75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Det viktigste for twitter er lese-hastighet, og opplevd skrivehastighet</a:t>
            </a:r>
          </a:p>
          <a:p>
            <a:r>
              <a:rPr lang="en-US"/>
              <a:t>1. Noe skrives,</a:t>
            </a:r>
            <a:r>
              <a:rPr lang="en-US" baseline="0"/>
              <a:t> og man kjører en lookup på en grafdatabase for å finne alle followers &lt;klikk&gt;</a:t>
            </a:r>
            <a:endParaRPr lang="en-US"/>
          </a:p>
          <a:p>
            <a:r>
              <a:rPr lang="en-US"/>
              <a:t>2. En </a:t>
            </a:r>
            <a:r>
              <a:rPr lang="en-US" baseline="0"/>
              <a:t>tweet blir den pushet til alle followers timeline. Det er en redis database-instans pr aktive bruker. Kan sammenlignes med en dokumentdatabase.</a:t>
            </a:r>
          </a:p>
          <a:p>
            <a:r>
              <a:rPr lang="en-US" baseline="0"/>
              <a:t>3. For å hente ut din timeline går timeline service til din redis instans og henter dataene derfra.</a:t>
            </a:r>
          </a:p>
          <a:p>
            <a:r>
              <a:rPr lang="en-US" baseline="0"/>
              <a:t>(Dersom du ikke har vært aktiv på en stund må denne timeline tjenesten hente followers fra grafdatabasen, tweets fra redis og merge dem.) Tar et par tre sekunder.</a:t>
            </a:r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&lt;klikk&gt;</a:t>
            </a:r>
            <a:endParaRPr lang="en-US"/>
          </a:p>
          <a:p>
            <a:endParaRPr lang="en-US" baseline="0"/>
          </a:p>
          <a:p>
            <a:r>
              <a:rPr lang="en-US" baseline="0"/>
              <a:t>3. Skrive api-et skriver også til en søke-indeksen.</a:t>
            </a:r>
          </a:p>
          <a:p>
            <a:r>
              <a:rPr lang="en-US" baseline="0"/>
              <a:t>4. Blender merger de ulike søke-indekser, samt finner ut hva som er interessant på twitter for tiden</a:t>
            </a:r>
          </a:p>
          <a:p>
            <a:r>
              <a:rPr lang="en-US" baseline="0"/>
              <a:t>&lt;klikk&gt;</a:t>
            </a:r>
          </a:p>
          <a:p>
            <a:r>
              <a:rPr lang="en-US" baseline="0"/>
              <a:t>5. Alle data sender også til et hadoop-cluster som brukes til å kjøre nattlige jobber som sender mailene man får type “Hva er interessant blant de du følger for tiden”. Dataene her ligger i et distribuert hadoop filsystem</a:t>
            </a:r>
          </a:p>
          <a:p>
            <a:r>
              <a:rPr lang="en-US" baseline="0"/>
              <a:t>&lt;klikk&gt;</a:t>
            </a:r>
          </a:p>
          <a:p>
            <a:endParaRPr lang="en-US" baseline="0"/>
          </a:p>
          <a:p>
            <a:r>
              <a:rPr lang="en-US" baseline="0"/>
              <a:t>Så oppsummert bruker twitter fire ulike databaser, og dette takler leveransen av 300.000 tweets pr sekund.</a:t>
            </a:r>
          </a:p>
          <a:p>
            <a:endParaRPr lang="en-US" baseline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Tradisjonelt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organisasjoner</a:t>
            </a:r>
            <a:r>
              <a:rPr lang="en-US" dirty="0" smtClean="0"/>
              <a:t> </a:t>
            </a:r>
            <a:r>
              <a:rPr lang="en-US" dirty="0" err="1" smtClean="0"/>
              <a:t>innen</a:t>
            </a:r>
            <a:r>
              <a:rPr lang="en-US" dirty="0" smtClean="0"/>
              <a:t> it </a:t>
            </a:r>
            <a:r>
              <a:rPr lang="en-US" dirty="0" err="1" smtClean="0"/>
              <a:t>vært</a:t>
            </a:r>
            <a:r>
              <a:rPr lang="en-US" dirty="0" smtClean="0"/>
              <a:t> </a:t>
            </a:r>
            <a:r>
              <a:rPr lang="en-US" dirty="0" err="1" smtClean="0"/>
              <a:t>formet</a:t>
            </a:r>
            <a:r>
              <a:rPr lang="en-US" dirty="0" smtClean="0"/>
              <a:t> </a:t>
            </a:r>
            <a:r>
              <a:rPr lang="en-US" dirty="0" err="1" smtClean="0"/>
              <a:t>rundt</a:t>
            </a:r>
            <a:r>
              <a:rPr lang="en-US" dirty="0" smtClean="0"/>
              <a:t> </a:t>
            </a:r>
            <a:r>
              <a:rPr lang="en-US" dirty="0" err="1" smtClean="0"/>
              <a:t>spesialiserte</a:t>
            </a:r>
            <a:r>
              <a:rPr lang="en-US" dirty="0" smtClean="0"/>
              <a:t> team.</a:t>
            </a:r>
          </a:p>
          <a:p>
            <a:r>
              <a:rPr lang="en-US" dirty="0" smtClean="0"/>
              <a:t>Et team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drevet</a:t>
            </a:r>
            <a:r>
              <a:rPr lang="en-US" dirty="0" smtClean="0"/>
              <a:t> med </a:t>
            </a:r>
            <a:r>
              <a:rPr lang="en-US" dirty="0" err="1" smtClean="0"/>
              <a:t>utvikling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. </a:t>
            </a:r>
            <a:r>
              <a:rPr lang="en-US" dirty="0" err="1" smtClean="0"/>
              <a:t>DBAer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ansvaret</a:t>
            </a:r>
            <a:r>
              <a:rPr lang="en-US" dirty="0" smtClean="0"/>
              <a:t> for </a:t>
            </a:r>
            <a:r>
              <a:rPr lang="en-US" dirty="0" err="1" smtClean="0"/>
              <a:t>databasen</a:t>
            </a:r>
            <a:r>
              <a:rPr lang="en-US" dirty="0" smtClean="0"/>
              <a:t>. Operations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driftet</a:t>
            </a:r>
            <a:r>
              <a:rPr lang="en-US" dirty="0" smtClean="0"/>
              <a:t> </a:t>
            </a:r>
            <a:r>
              <a:rPr lang="en-US" dirty="0" err="1" smtClean="0"/>
              <a:t>serverne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infrastrukturen</a:t>
            </a:r>
            <a:r>
              <a:rPr lang="en-US" dirty="0" smtClean="0"/>
              <a:t>. </a:t>
            </a:r>
            <a:r>
              <a:rPr lang="en-US" dirty="0" err="1" smtClean="0"/>
              <a:t>Arkitekter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tegnet</a:t>
            </a:r>
            <a:r>
              <a:rPr lang="en-US" dirty="0" smtClean="0"/>
              <a:t> </a:t>
            </a:r>
            <a:r>
              <a:rPr lang="en-US" dirty="0" err="1" smtClean="0"/>
              <a:t>boksene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pilene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gjøre</a:t>
            </a:r>
            <a:r>
              <a:rPr lang="en-US" dirty="0" smtClean="0"/>
              <a:t> </a:t>
            </a:r>
            <a:r>
              <a:rPr lang="en-US" dirty="0" err="1" smtClean="0"/>
              <a:t>opp</a:t>
            </a:r>
            <a:r>
              <a:rPr lang="en-US" dirty="0" smtClean="0"/>
              <a:t> </a:t>
            </a:r>
            <a:r>
              <a:rPr lang="en-US" dirty="0" err="1" smtClean="0"/>
              <a:t>systemet</a:t>
            </a:r>
            <a:r>
              <a:rPr lang="en-US" dirty="0" smtClean="0"/>
              <a:t>, </a:t>
            </a:r>
            <a:r>
              <a:rPr lang="en-US" dirty="0" err="1" smtClean="0"/>
              <a:t>lenge</a:t>
            </a:r>
            <a:r>
              <a:rPr lang="en-US" dirty="0" smtClean="0"/>
              <a:t> </a:t>
            </a:r>
            <a:r>
              <a:rPr lang="en-US" dirty="0" err="1" smtClean="0"/>
              <a:t>før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ble</a:t>
            </a:r>
            <a:r>
              <a:rPr lang="en-US" dirty="0" smtClean="0"/>
              <a:t> </a:t>
            </a:r>
            <a:r>
              <a:rPr lang="en-US" dirty="0" err="1" smtClean="0"/>
              <a:t>startet</a:t>
            </a:r>
            <a:r>
              <a:rPr lang="en-US" dirty="0" smtClean="0"/>
              <a:t> </a:t>
            </a:r>
            <a:r>
              <a:rPr lang="en-US" dirty="0" err="1" smtClean="0"/>
              <a:t>utvikling</a:t>
            </a:r>
            <a:r>
              <a:rPr lang="en-US" dirty="0" smtClean="0"/>
              <a:t>. </a:t>
            </a:r>
            <a:r>
              <a:rPr lang="en-US" dirty="0" err="1" smtClean="0"/>
              <a:t>Testerne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sin </a:t>
            </a:r>
            <a:r>
              <a:rPr lang="en-US" dirty="0" err="1" smtClean="0"/>
              <a:t>egen</a:t>
            </a:r>
            <a:r>
              <a:rPr lang="en-US" dirty="0" smtClean="0"/>
              <a:t> </a:t>
            </a:r>
            <a:r>
              <a:rPr lang="en-US" dirty="0" err="1" smtClean="0"/>
              <a:t>greie</a:t>
            </a:r>
            <a:r>
              <a:rPr lang="en-US" dirty="0" smtClean="0"/>
              <a:t>. </a:t>
            </a:r>
            <a:r>
              <a:rPr lang="en-US" dirty="0" err="1" smtClean="0"/>
              <a:t>Også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man business da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kommer</a:t>
            </a:r>
            <a:r>
              <a:rPr lang="en-US" dirty="0" smtClean="0"/>
              <a:t> med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ønskene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45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</a:t>
            </a:r>
            <a:r>
              <a:rPr lang="en-US" dirty="0" err="1" smtClean="0"/>
              <a:t>kaller</a:t>
            </a:r>
            <a:r>
              <a:rPr lang="en-US" dirty="0" smtClean="0"/>
              <a:t> </a:t>
            </a:r>
            <a:r>
              <a:rPr lang="en-US" dirty="0" err="1" smtClean="0"/>
              <a:t>gjerne</a:t>
            </a:r>
            <a:r>
              <a:rPr lang="en-US" dirty="0" smtClean="0"/>
              <a:t> </a:t>
            </a:r>
            <a:r>
              <a:rPr lang="en-US" dirty="0" err="1" smtClean="0"/>
              <a:t>disse</a:t>
            </a:r>
            <a:r>
              <a:rPr lang="en-US" dirty="0" smtClean="0"/>
              <a:t> </a:t>
            </a:r>
            <a:r>
              <a:rPr lang="en-US" dirty="0" err="1" smtClean="0"/>
              <a:t>forskjellige</a:t>
            </a:r>
            <a:r>
              <a:rPr lang="en-US" dirty="0" smtClean="0"/>
              <a:t> </a:t>
            </a:r>
            <a:r>
              <a:rPr lang="en-US" dirty="0" err="1" smtClean="0"/>
              <a:t>enhetene</a:t>
            </a:r>
            <a:r>
              <a:rPr lang="en-US" dirty="0" smtClean="0"/>
              <a:t> for </a:t>
            </a:r>
            <a:r>
              <a:rPr lang="en-US" dirty="0" err="1" smtClean="0"/>
              <a:t>siloer</a:t>
            </a:r>
            <a:r>
              <a:rPr lang="en-US" dirty="0" smtClean="0"/>
              <a:t>. </a:t>
            </a:r>
            <a:r>
              <a:rPr lang="en-US" dirty="0" err="1" smtClean="0"/>
              <a:t>Kommunikasjon</a:t>
            </a:r>
            <a:r>
              <a:rPr lang="en-US" dirty="0" smtClean="0"/>
              <a:t> </a:t>
            </a:r>
            <a:r>
              <a:rPr lang="en-US" dirty="0" err="1" smtClean="0"/>
              <a:t>mellom</a:t>
            </a:r>
            <a:r>
              <a:rPr lang="en-US" dirty="0" smtClean="0"/>
              <a:t> </a:t>
            </a:r>
            <a:r>
              <a:rPr lang="en-US" dirty="0" err="1" smtClean="0"/>
              <a:t>siloene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ofte</a:t>
            </a:r>
            <a:r>
              <a:rPr lang="en-US" dirty="0" smtClean="0"/>
              <a:t> </a:t>
            </a:r>
            <a:r>
              <a:rPr lang="en-US" dirty="0" err="1" smtClean="0"/>
              <a:t>tungrodd</a:t>
            </a:r>
            <a:r>
              <a:rPr lang="en-US" dirty="0" smtClean="0"/>
              <a:t>. </a:t>
            </a:r>
            <a:r>
              <a:rPr lang="en-US" dirty="0" err="1" smtClean="0"/>
              <a:t>Typisk</a:t>
            </a:r>
            <a:r>
              <a:rPr lang="en-US" dirty="0" smtClean="0"/>
              <a:t> </a:t>
            </a:r>
            <a:r>
              <a:rPr lang="en-US" dirty="0" err="1" smtClean="0"/>
              <a:t>betyr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legge</a:t>
            </a:r>
            <a:r>
              <a:rPr lang="en-US" dirty="0" smtClean="0"/>
              <a:t> inn </a:t>
            </a:r>
            <a:r>
              <a:rPr lang="en-US" dirty="0" err="1" smtClean="0"/>
              <a:t>formelle</a:t>
            </a:r>
            <a:r>
              <a:rPr lang="en-US" dirty="0" smtClean="0"/>
              <a:t> </a:t>
            </a:r>
            <a:r>
              <a:rPr lang="en-US" dirty="0" err="1" smtClean="0"/>
              <a:t>forespørsler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store </a:t>
            </a:r>
            <a:r>
              <a:rPr lang="en-US" dirty="0" err="1" smtClean="0"/>
              <a:t>sakshåndteringssystemer</a:t>
            </a:r>
            <a:r>
              <a:rPr lang="en-US" dirty="0" smtClean="0"/>
              <a:t> for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vente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451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Når</a:t>
            </a:r>
            <a:r>
              <a:rPr lang="en-US" dirty="0" smtClean="0"/>
              <a:t> en ting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vanskelig</a:t>
            </a:r>
            <a:r>
              <a:rPr lang="en-US" dirty="0" smtClean="0"/>
              <a:t> </a:t>
            </a:r>
            <a:r>
              <a:rPr lang="en-US" dirty="0" err="1" smtClean="0"/>
              <a:t>unngår</a:t>
            </a:r>
            <a:r>
              <a:rPr lang="en-US" dirty="0" smtClean="0"/>
              <a:t> man </a:t>
            </a:r>
            <a:r>
              <a:rPr lang="en-US" dirty="0" err="1" smtClean="0"/>
              <a:t>gjerne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gjøre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mulig</a:t>
            </a:r>
            <a:r>
              <a:rPr lang="en-US" dirty="0" smtClean="0"/>
              <a:t>.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gjorde</a:t>
            </a:r>
            <a:r>
              <a:rPr lang="en-US" dirty="0" smtClean="0"/>
              <a:t> at man </a:t>
            </a:r>
            <a:r>
              <a:rPr lang="en-US" dirty="0" err="1" smtClean="0"/>
              <a:t>gjerne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prosesser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systemer</a:t>
            </a:r>
            <a:r>
              <a:rPr lang="en-US" dirty="0" smtClean="0"/>
              <a:t> </a:t>
            </a:r>
            <a:r>
              <a:rPr lang="en-US" dirty="0" err="1" smtClean="0"/>
              <a:t>hvor</a:t>
            </a:r>
            <a:r>
              <a:rPr lang="en-US" dirty="0" smtClean="0"/>
              <a:t> man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sjeldent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mulig</a:t>
            </a:r>
            <a:r>
              <a:rPr lang="en-US" dirty="0" smtClean="0"/>
              <a:t> </a:t>
            </a:r>
            <a:r>
              <a:rPr lang="en-US" dirty="0" err="1" smtClean="0"/>
              <a:t>må</a:t>
            </a:r>
            <a:r>
              <a:rPr lang="en-US" dirty="0" smtClean="0"/>
              <a:t> </a:t>
            </a:r>
            <a:r>
              <a:rPr lang="en-US" dirty="0" err="1" smtClean="0"/>
              <a:t>kommunisere</a:t>
            </a:r>
            <a:r>
              <a:rPr lang="en-US" dirty="0" smtClean="0"/>
              <a:t> med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siloer</a:t>
            </a:r>
            <a:r>
              <a:rPr lang="en-US" dirty="0" smtClean="0"/>
              <a:t>. </a:t>
            </a:r>
            <a:r>
              <a:rPr lang="en-US" dirty="0" err="1" smtClean="0"/>
              <a:t>Typisk</a:t>
            </a:r>
            <a:r>
              <a:rPr lang="en-US" dirty="0" smtClean="0"/>
              <a:t> </a:t>
            </a:r>
            <a:r>
              <a:rPr lang="en-US" dirty="0" err="1" smtClean="0"/>
              <a:t>ble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da </a:t>
            </a:r>
            <a:r>
              <a:rPr lang="en-US" dirty="0" err="1" smtClean="0"/>
              <a:t>bygd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vi </a:t>
            </a:r>
            <a:r>
              <a:rPr lang="en-US" dirty="0" err="1" smtClean="0"/>
              <a:t>i</a:t>
            </a:r>
            <a:r>
              <a:rPr lang="en-US" dirty="0" smtClean="0"/>
              <a:t> dag </a:t>
            </a:r>
            <a:r>
              <a:rPr lang="en-US" dirty="0" err="1" smtClean="0"/>
              <a:t>kaller</a:t>
            </a:r>
            <a:r>
              <a:rPr lang="en-US" dirty="0" smtClean="0"/>
              <a:t> </a:t>
            </a:r>
            <a:r>
              <a:rPr lang="en-US" dirty="0" err="1" smtClean="0"/>
              <a:t>monolitiske</a:t>
            </a:r>
            <a:r>
              <a:rPr lang="en-US" dirty="0" smtClean="0"/>
              <a:t> </a:t>
            </a:r>
            <a:r>
              <a:rPr lang="en-US" dirty="0" err="1" smtClean="0"/>
              <a:t>systemer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Prosessene</a:t>
            </a:r>
            <a:r>
              <a:rPr lang="en-US" dirty="0" smtClean="0"/>
              <a:t> </a:t>
            </a:r>
            <a:r>
              <a:rPr lang="en-US" dirty="0" err="1" smtClean="0"/>
              <a:t>ved</a:t>
            </a:r>
            <a:r>
              <a:rPr lang="en-US" dirty="0" smtClean="0"/>
              <a:t> </a:t>
            </a:r>
            <a:r>
              <a:rPr lang="en-US" dirty="0" err="1" smtClean="0"/>
              <a:t>utvikling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utrulling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r>
              <a:rPr lang="en-US" dirty="0" smtClean="0"/>
              <a:t> </a:t>
            </a:r>
            <a:r>
              <a:rPr lang="en-US" dirty="0" err="1" smtClean="0"/>
              <a:t>systemer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ofte</a:t>
            </a:r>
            <a:r>
              <a:rPr lang="en-US" dirty="0" smtClean="0"/>
              <a:t> </a:t>
            </a:r>
            <a:r>
              <a:rPr lang="en-US" dirty="0" err="1" smtClean="0"/>
              <a:t>rigide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preget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detaljplanlegging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93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 problem med </a:t>
            </a:r>
            <a:r>
              <a:rPr lang="en-US" dirty="0" err="1" smtClean="0"/>
              <a:t>monolitiske</a:t>
            </a:r>
            <a:r>
              <a:rPr lang="en-US" dirty="0" smtClean="0"/>
              <a:t> </a:t>
            </a:r>
            <a:r>
              <a:rPr lang="en-US" dirty="0" err="1" smtClean="0"/>
              <a:t>tilnærminger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at ting </a:t>
            </a:r>
            <a:r>
              <a:rPr lang="en-US" dirty="0" err="1" smtClean="0"/>
              <a:t>vokser</a:t>
            </a:r>
            <a:r>
              <a:rPr lang="en-US" dirty="0" smtClean="0"/>
              <a:t> fort. </a:t>
            </a:r>
            <a:r>
              <a:rPr lang="en-US" dirty="0" err="1" smtClean="0"/>
              <a:t>Applikasjonen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gigantisk</a:t>
            </a:r>
            <a:r>
              <a:rPr lang="en-US" dirty="0" smtClean="0"/>
              <a:t>! </a:t>
            </a:r>
            <a:r>
              <a:rPr lang="en-US" dirty="0" err="1" smtClean="0"/>
              <a:t>Databasen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kritisk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kompleks</a:t>
            </a:r>
            <a:r>
              <a:rPr lang="en-US" dirty="0" smtClean="0"/>
              <a:t> at </a:t>
            </a:r>
            <a:r>
              <a:rPr lang="en-US" dirty="0" err="1" smtClean="0"/>
              <a:t>absolutt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en database </a:t>
            </a:r>
            <a:r>
              <a:rPr lang="en-US" dirty="0" err="1" smtClean="0"/>
              <a:t>administratorene</a:t>
            </a:r>
            <a:r>
              <a:rPr lang="en-US" dirty="0" smtClean="0"/>
              <a:t> </a:t>
            </a:r>
            <a:r>
              <a:rPr lang="en-US" dirty="0" err="1" smtClean="0"/>
              <a:t>får</a:t>
            </a:r>
            <a:r>
              <a:rPr lang="en-US" dirty="0" smtClean="0"/>
              <a:t> </a:t>
            </a:r>
            <a:r>
              <a:rPr lang="en-US" dirty="0" err="1" smtClean="0"/>
              <a:t>lov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røre</a:t>
            </a:r>
            <a:r>
              <a:rPr lang="en-US" dirty="0" smtClean="0"/>
              <a:t> den.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759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starten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2000 </a:t>
            </a:r>
            <a:r>
              <a:rPr lang="en-US" dirty="0" err="1" smtClean="0"/>
              <a:t>tallet</a:t>
            </a:r>
            <a:r>
              <a:rPr lang="en-US" dirty="0" smtClean="0"/>
              <a:t> </a:t>
            </a:r>
            <a:r>
              <a:rPr lang="en-US" dirty="0" err="1" smtClean="0"/>
              <a:t>gjorde</a:t>
            </a:r>
            <a:r>
              <a:rPr lang="en-US" dirty="0" smtClean="0"/>
              <a:t> </a:t>
            </a:r>
            <a:r>
              <a:rPr lang="en-US" dirty="0" err="1" smtClean="0"/>
              <a:t>smidig</a:t>
            </a:r>
            <a:r>
              <a:rPr lang="en-US" dirty="0" smtClean="0"/>
              <a:t> sin </a:t>
            </a:r>
            <a:r>
              <a:rPr lang="en-US" dirty="0" err="1" smtClean="0"/>
              <a:t>spede</a:t>
            </a:r>
            <a:r>
              <a:rPr lang="en-US" dirty="0" smtClean="0"/>
              <a:t> </a:t>
            </a:r>
            <a:r>
              <a:rPr lang="en-US" dirty="0" err="1" smtClean="0"/>
              <a:t>intreden</a:t>
            </a:r>
            <a:r>
              <a:rPr lang="en-US" dirty="0" smtClean="0"/>
              <a:t>. Man </a:t>
            </a:r>
            <a:r>
              <a:rPr lang="en-US" dirty="0" err="1" smtClean="0"/>
              <a:t>prøvde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få</a:t>
            </a:r>
            <a:r>
              <a:rPr lang="en-US" dirty="0" smtClean="0"/>
              <a:t> </a:t>
            </a:r>
            <a:r>
              <a:rPr lang="en-US" dirty="0" err="1" smtClean="0"/>
              <a:t>bukt</a:t>
            </a:r>
            <a:r>
              <a:rPr lang="en-US" dirty="0" smtClean="0"/>
              <a:t> med den </a:t>
            </a:r>
            <a:r>
              <a:rPr lang="en-US" dirty="0" err="1" smtClean="0"/>
              <a:t>rigide</a:t>
            </a:r>
            <a:r>
              <a:rPr lang="en-US" dirty="0" smtClean="0"/>
              <a:t> </a:t>
            </a:r>
            <a:r>
              <a:rPr lang="en-US" dirty="0" err="1" smtClean="0"/>
              <a:t>planleggingen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0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 på tross av dette så bruker vi relasjonelle databaser</a:t>
            </a:r>
            <a:r>
              <a:rPr lang="en-US" baseline="0" dirty="0" smtClean="0"/>
              <a:t> i alle våre prosjekter i dag.</a:t>
            </a:r>
          </a:p>
          <a:p>
            <a:r>
              <a:rPr lang="en-US" baseline="0" dirty="0" err="1" smtClean="0"/>
              <a:t>Og vi har inntil nylig brukt kun en database-instans.</a:t>
            </a:r>
          </a:p>
          <a:p>
            <a:endParaRPr lang="en-US" baseline="0" dirty="0" err="1" smtClean="0"/>
          </a:p>
          <a:p>
            <a:r>
              <a:rPr lang="en-US" baseline="0" dirty="0" err="1" smtClean="0"/>
              <a:t>Det være seg en Oracle, en DB2, en postgres eller en mysql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35274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Videre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2011 </a:t>
            </a:r>
            <a:r>
              <a:rPr lang="en-US" dirty="0" err="1" smtClean="0"/>
              <a:t>gjorde</a:t>
            </a:r>
            <a:r>
              <a:rPr lang="en-US" dirty="0" smtClean="0"/>
              <a:t> Lean Startup </a:t>
            </a:r>
            <a:r>
              <a:rPr lang="en-US" dirty="0" err="1" smtClean="0"/>
              <a:t>sitt</a:t>
            </a:r>
            <a:r>
              <a:rPr lang="en-US" dirty="0" smtClean="0"/>
              <a:t> </a:t>
            </a:r>
            <a:r>
              <a:rPr lang="en-US" dirty="0" err="1" smtClean="0"/>
              <a:t>inntog</a:t>
            </a:r>
            <a:r>
              <a:rPr lang="en-US" dirty="0" smtClean="0"/>
              <a:t>.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skulle</a:t>
            </a:r>
            <a:r>
              <a:rPr lang="en-US" dirty="0" smtClean="0"/>
              <a:t> </a:t>
            </a:r>
            <a:r>
              <a:rPr lang="en-US" dirty="0" err="1" smtClean="0"/>
              <a:t>også</a:t>
            </a:r>
            <a:r>
              <a:rPr lang="en-US" dirty="0" smtClean="0"/>
              <a:t> </a:t>
            </a:r>
            <a:r>
              <a:rPr lang="en-US" dirty="0" err="1" smtClean="0"/>
              <a:t>forretningsdelen</a:t>
            </a:r>
            <a:r>
              <a:rPr lang="en-US" dirty="0" smtClean="0"/>
              <a:t> ta del </a:t>
            </a:r>
            <a:r>
              <a:rPr lang="en-US" dirty="0" err="1" smtClean="0"/>
              <a:t>i</a:t>
            </a:r>
            <a:r>
              <a:rPr lang="en-US" dirty="0" smtClean="0"/>
              <a:t> den </a:t>
            </a:r>
            <a:r>
              <a:rPr lang="en-US" dirty="0" err="1" smtClean="0"/>
              <a:t>smidige</a:t>
            </a:r>
            <a:r>
              <a:rPr lang="en-US" dirty="0" smtClean="0"/>
              <a:t> </a:t>
            </a:r>
            <a:r>
              <a:rPr lang="en-US" dirty="0" err="1" smtClean="0"/>
              <a:t>utviklingen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475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Ekstremt</a:t>
            </a:r>
            <a:r>
              <a:rPr lang="en-US" dirty="0" smtClean="0"/>
              <a:t> </a:t>
            </a:r>
            <a:r>
              <a:rPr lang="en-US" dirty="0" err="1" smtClean="0"/>
              <a:t>sentralt</a:t>
            </a:r>
            <a:r>
              <a:rPr lang="en-US" dirty="0" smtClean="0"/>
              <a:t> for Lean Startup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øke</a:t>
            </a:r>
            <a:r>
              <a:rPr lang="en-US" dirty="0" smtClean="0"/>
              <a:t> </a:t>
            </a:r>
            <a:r>
              <a:rPr lang="en-US" dirty="0" err="1" smtClean="0"/>
              <a:t>hastigheten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læringssyklusene</a:t>
            </a:r>
            <a:r>
              <a:rPr lang="en-US" dirty="0" smtClean="0"/>
              <a:t>. Jo </a:t>
            </a:r>
            <a:r>
              <a:rPr lang="en-US" dirty="0" err="1" smtClean="0"/>
              <a:t>raskere</a:t>
            </a:r>
            <a:r>
              <a:rPr lang="en-US" dirty="0" smtClean="0"/>
              <a:t> man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bygge</a:t>
            </a:r>
            <a:r>
              <a:rPr lang="en-US" dirty="0" smtClean="0"/>
              <a:t> </a:t>
            </a:r>
            <a:r>
              <a:rPr lang="en-US" dirty="0" err="1" smtClean="0"/>
              <a:t>noe</a:t>
            </a:r>
            <a:r>
              <a:rPr lang="en-US" dirty="0" smtClean="0"/>
              <a:t>, </a:t>
            </a:r>
            <a:r>
              <a:rPr lang="en-US" dirty="0" err="1" smtClean="0"/>
              <a:t>få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måle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, </a:t>
            </a:r>
            <a:r>
              <a:rPr lang="en-US" dirty="0" err="1" smtClean="0"/>
              <a:t>jo</a:t>
            </a:r>
            <a:r>
              <a:rPr lang="en-US" dirty="0" smtClean="0"/>
              <a:t> </a:t>
            </a:r>
            <a:r>
              <a:rPr lang="en-US" dirty="0" err="1" smtClean="0"/>
              <a:t>større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muligheten</a:t>
            </a:r>
            <a:r>
              <a:rPr lang="en-US" dirty="0" smtClean="0"/>
              <a:t> </a:t>
            </a:r>
            <a:r>
              <a:rPr lang="en-US" dirty="0" err="1" smtClean="0"/>
              <a:t>får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lykkes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12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Det</a:t>
            </a:r>
            <a:r>
              <a:rPr lang="en-US" dirty="0" smtClean="0"/>
              <a:t> man </a:t>
            </a:r>
            <a:r>
              <a:rPr lang="en-US" dirty="0" err="1" smtClean="0"/>
              <a:t>egentlig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sett </a:t>
            </a:r>
            <a:r>
              <a:rPr lang="en-US" dirty="0" err="1" smtClean="0"/>
              <a:t>innen</a:t>
            </a:r>
            <a:r>
              <a:rPr lang="en-US" dirty="0" smtClean="0"/>
              <a:t> IT </a:t>
            </a:r>
            <a:r>
              <a:rPr lang="en-US" dirty="0" err="1" smtClean="0"/>
              <a:t>industrien</a:t>
            </a:r>
            <a:r>
              <a:rPr lang="en-US" dirty="0" smtClean="0"/>
              <a:t> de </a:t>
            </a:r>
            <a:r>
              <a:rPr lang="en-US" dirty="0" err="1" smtClean="0"/>
              <a:t>siste</a:t>
            </a:r>
            <a:r>
              <a:rPr lang="en-US" dirty="0" smtClean="0"/>
              <a:t> 10-15 </a:t>
            </a:r>
            <a:r>
              <a:rPr lang="en-US" dirty="0" err="1" smtClean="0"/>
              <a:t>årene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at man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begynt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slå</a:t>
            </a:r>
            <a:r>
              <a:rPr lang="en-US" dirty="0" smtClean="0"/>
              <a:t> </a:t>
            </a:r>
            <a:r>
              <a:rPr lang="en-US" dirty="0" err="1" smtClean="0"/>
              <a:t>ned</a:t>
            </a:r>
            <a:r>
              <a:rPr lang="en-US" dirty="0" smtClean="0"/>
              <a:t> </a:t>
            </a:r>
            <a:r>
              <a:rPr lang="en-US" dirty="0" err="1" smtClean="0"/>
              <a:t>siloene</a:t>
            </a:r>
            <a:r>
              <a:rPr lang="en-US" dirty="0" smtClean="0"/>
              <a:t> </a:t>
            </a:r>
            <a:r>
              <a:rPr lang="en-US" dirty="0" err="1" smtClean="0"/>
              <a:t>mellom</a:t>
            </a:r>
            <a:r>
              <a:rPr lang="en-US" dirty="0" smtClean="0"/>
              <a:t> it </a:t>
            </a:r>
            <a:r>
              <a:rPr lang="en-US" dirty="0" err="1" smtClean="0"/>
              <a:t>avdelinger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39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Som</a:t>
            </a:r>
            <a:r>
              <a:rPr lang="en-US" dirty="0" smtClean="0"/>
              <a:t> et </a:t>
            </a:r>
            <a:r>
              <a:rPr lang="en-US" dirty="0" err="1" smtClean="0"/>
              <a:t>resultat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begynt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se </a:t>
            </a:r>
            <a:r>
              <a:rPr lang="en-US" dirty="0" err="1" smtClean="0"/>
              <a:t>kryss-funksjonelle</a:t>
            </a:r>
            <a:r>
              <a:rPr lang="en-US" dirty="0" smtClean="0"/>
              <a:t> team </a:t>
            </a:r>
            <a:r>
              <a:rPr lang="en-US" dirty="0" err="1" smtClean="0"/>
              <a:t>formet</a:t>
            </a:r>
            <a:r>
              <a:rPr lang="en-US" dirty="0" smtClean="0"/>
              <a:t> </a:t>
            </a:r>
            <a:r>
              <a:rPr lang="en-US" dirty="0" err="1" smtClean="0"/>
              <a:t>rundt</a:t>
            </a:r>
            <a:r>
              <a:rPr lang="en-US" dirty="0" smtClean="0"/>
              <a:t> </a:t>
            </a:r>
            <a:r>
              <a:rPr lang="en-US" dirty="0" err="1" smtClean="0"/>
              <a:t>forretningsdomener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istedenfor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organisasjon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bygget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rundt</a:t>
            </a:r>
            <a:r>
              <a:rPr lang="en-US" baseline="0" dirty="0" smtClean="0"/>
              <a:t> </a:t>
            </a:r>
            <a:r>
              <a:rPr lang="en-US" dirty="0" err="1" smtClean="0"/>
              <a:t>teknologispesialiserte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enheter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914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Slik</a:t>
            </a:r>
            <a:r>
              <a:rPr lang="en-US" dirty="0" smtClean="0"/>
              <a:t> at man </a:t>
            </a:r>
            <a:r>
              <a:rPr lang="en-US" dirty="0" err="1" smtClean="0"/>
              <a:t>har</a:t>
            </a:r>
            <a:r>
              <a:rPr lang="en-US" dirty="0" smtClean="0"/>
              <a:t> et </a:t>
            </a:r>
            <a:r>
              <a:rPr lang="en-US" dirty="0" err="1" smtClean="0"/>
              <a:t>kundeteam</a:t>
            </a:r>
            <a:r>
              <a:rPr lang="en-US" dirty="0" smtClean="0"/>
              <a:t>, et </a:t>
            </a:r>
            <a:r>
              <a:rPr lang="en-US" dirty="0" err="1" smtClean="0"/>
              <a:t>faktureringsteam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et </a:t>
            </a:r>
            <a:r>
              <a:rPr lang="en-US" dirty="0" err="1" smtClean="0"/>
              <a:t>katalogteam</a:t>
            </a:r>
            <a:r>
              <a:rPr lang="en-US" dirty="0" smtClean="0"/>
              <a:t>. </a:t>
            </a:r>
            <a:r>
              <a:rPr lang="en-US" dirty="0" err="1" smtClean="0"/>
              <a:t>Denne</a:t>
            </a:r>
            <a:r>
              <a:rPr lang="en-US" dirty="0" smtClean="0"/>
              <a:t> </a:t>
            </a:r>
            <a:r>
              <a:rPr lang="en-US" dirty="0" err="1" smtClean="0"/>
              <a:t>endringen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organisatorisk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ført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direkte</a:t>
            </a:r>
            <a:r>
              <a:rPr lang="en-US" dirty="0" smtClean="0"/>
              <a:t> </a:t>
            </a:r>
            <a:r>
              <a:rPr lang="en-US" dirty="0" err="1" smtClean="0"/>
              <a:t>endringer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hvordan</a:t>
            </a:r>
            <a:r>
              <a:rPr lang="en-US" dirty="0" smtClean="0"/>
              <a:t> man </a:t>
            </a:r>
            <a:r>
              <a:rPr lang="en-US" dirty="0" err="1" smtClean="0"/>
              <a:t>utvikler</a:t>
            </a:r>
            <a:r>
              <a:rPr lang="en-US" dirty="0" smtClean="0"/>
              <a:t> </a:t>
            </a:r>
            <a:r>
              <a:rPr lang="en-US" dirty="0" err="1" smtClean="0"/>
              <a:t>systemer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065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Det</a:t>
            </a:r>
            <a:r>
              <a:rPr lang="en-US" dirty="0" smtClean="0"/>
              <a:t> at </a:t>
            </a:r>
            <a:r>
              <a:rPr lang="en-US" dirty="0" err="1" smtClean="0"/>
              <a:t>arkitekturen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baseline="0" dirty="0" smtClean="0"/>
              <a:t> et</a:t>
            </a:r>
            <a:r>
              <a:rPr lang="en-US" dirty="0" smtClean="0"/>
              <a:t> system </a:t>
            </a:r>
            <a:r>
              <a:rPr lang="en-US" dirty="0" err="1" smtClean="0"/>
              <a:t>følger</a:t>
            </a:r>
            <a:r>
              <a:rPr lang="en-US" dirty="0" smtClean="0"/>
              <a:t> </a:t>
            </a:r>
            <a:r>
              <a:rPr lang="en-US" dirty="0" err="1" smtClean="0"/>
              <a:t>strukturen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en </a:t>
            </a:r>
            <a:r>
              <a:rPr lang="en-US" dirty="0" err="1" smtClean="0"/>
              <a:t>organisasjon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kalt</a:t>
            </a:r>
            <a:r>
              <a:rPr lang="en-US" dirty="0" smtClean="0"/>
              <a:t> Conway's Law.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716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Den </a:t>
            </a:r>
            <a:r>
              <a:rPr lang="en-US" dirty="0" err="1" smtClean="0"/>
              <a:t>arkitekturen</a:t>
            </a:r>
            <a:r>
              <a:rPr lang="en-US" dirty="0" smtClean="0"/>
              <a:t> vi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et </a:t>
            </a:r>
            <a:r>
              <a:rPr lang="en-US" dirty="0" err="1" smtClean="0"/>
              <a:t>eksempel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hvor</a:t>
            </a:r>
            <a:r>
              <a:rPr lang="en-US" dirty="0" smtClean="0"/>
              <a:t> et </a:t>
            </a:r>
            <a:r>
              <a:rPr lang="en-US" dirty="0" err="1" smtClean="0"/>
              <a:t>helt</a:t>
            </a:r>
            <a:r>
              <a:rPr lang="en-US" dirty="0" smtClean="0"/>
              <a:t> system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delt</a:t>
            </a:r>
            <a:r>
              <a:rPr lang="en-US" dirty="0" smtClean="0"/>
              <a:t> </a:t>
            </a:r>
            <a:r>
              <a:rPr lang="en-US" dirty="0" err="1" smtClean="0"/>
              <a:t>opp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små</a:t>
            </a:r>
            <a:r>
              <a:rPr lang="en-US" dirty="0" smtClean="0"/>
              <a:t> </a:t>
            </a:r>
            <a:r>
              <a:rPr lang="en-US" dirty="0" err="1" smtClean="0"/>
              <a:t>tjenester</a:t>
            </a:r>
            <a:r>
              <a:rPr lang="en-US" dirty="0" smtClean="0"/>
              <a:t> </a:t>
            </a:r>
            <a:r>
              <a:rPr lang="en-US" dirty="0" err="1" smtClean="0"/>
              <a:t>basert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forretningsdomener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ofte</a:t>
            </a:r>
            <a:r>
              <a:rPr lang="en-US" dirty="0" smtClean="0"/>
              <a:t> </a:t>
            </a:r>
            <a:r>
              <a:rPr lang="en-US" dirty="0" err="1" smtClean="0"/>
              <a:t>referert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mikrotjenester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Sentralt</a:t>
            </a:r>
            <a:r>
              <a:rPr lang="en-US" dirty="0" smtClean="0"/>
              <a:t> for </a:t>
            </a:r>
            <a:r>
              <a:rPr lang="en-US" dirty="0" err="1" smtClean="0"/>
              <a:t>denne</a:t>
            </a:r>
            <a:r>
              <a:rPr lang="en-US" dirty="0" smtClean="0"/>
              <a:t> </a:t>
            </a:r>
            <a:r>
              <a:rPr lang="en-US" dirty="0" err="1" smtClean="0"/>
              <a:t>arkitekturen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at </a:t>
            </a:r>
            <a:r>
              <a:rPr lang="en-US" dirty="0" err="1" smtClean="0"/>
              <a:t>hver</a:t>
            </a:r>
            <a:r>
              <a:rPr lang="en-US" dirty="0" smtClean="0"/>
              <a:t> </a:t>
            </a:r>
            <a:r>
              <a:rPr lang="en-US" dirty="0" err="1" smtClean="0"/>
              <a:t>enkelt</a:t>
            </a:r>
            <a:r>
              <a:rPr lang="en-US" dirty="0" smtClean="0"/>
              <a:t> </a:t>
            </a:r>
            <a:r>
              <a:rPr lang="en-US" dirty="0" err="1" smtClean="0"/>
              <a:t>tjeneste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være</a:t>
            </a:r>
            <a:r>
              <a:rPr lang="en-US" dirty="0" smtClean="0"/>
              <a:t> </a:t>
            </a:r>
            <a:r>
              <a:rPr lang="en-US" dirty="0" err="1" smtClean="0"/>
              <a:t>selvstendige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Fra et </a:t>
            </a:r>
            <a:r>
              <a:rPr lang="en-US" dirty="0" err="1" smtClean="0"/>
              <a:t>databaseperspektiv</a:t>
            </a:r>
            <a:r>
              <a:rPr lang="en-US" dirty="0" smtClean="0"/>
              <a:t> </a:t>
            </a:r>
            <a:r>
              <a:rPr lang="en-US" dirty="0" err="1" smtClean="0"/>
              <a:t>betyr</a:t>
            </a:r>
            <a:r>
              <a:rPr lang="en-US" dirty="0" smtClean="0"/>
              <a:t> </a:t>
            </a:r>
            <a:r>
              <a:rPr lang="en-US" dirty="0" err="1" smtClean="0"/>
              <a:t>dette</a:t>
            </a:r>
            <a:r>
              <a:rPr lang="en-US" dirty="0" smtClean="0"/>
              <a:t> </a:t>
            </a:r>
            <a:r>
              <a:rPr lang="en-US" dirty="0" err="1" smtClean="0"/>
              <a:t>tre</a:t>
            </a:r>
            <a:r>
              <a:rPr lang="en-US" dirty="0" smtClean="0"/>
              <a:t> ting.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887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snakker</a:t>
            </a:r>
            <a:r>
              <a:rPr lang="en-US" dirty="0" smtClean="0"/>
              <a:t> med min database.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kunne</a:t>
            </a:r>
            <a:r>
              <a:rPr lang="en-US" dirty="0" smtClean="0"/>
              <a:t> </a:t>
            </a:r>
            <a:r>
              <a:rPr lang="en-US" dirty="0" err="1" smtClean="0"/>
              <a:t>produksjonsette</a:t>
            </a:r>
            <a:r>
              <a:rPr lang="en-US" dirty="0" smtClean="0"/>
              <a:t> </a:t>
            </a:r>
            <a:r>
              <a:rPr lang="en-US" dirty="0" err="1" smtClean="0"/>
              <a:t>endringer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min </a:t>
            </a:r>
            <a:r>
              <a:rPr lang="en-US" dirty="0" err="1" smtClean="0"/>
              <a:t>tjeneste</a:t>
            </a:r>
            <a:r>
              <a:rPr lang="en-US" dirty="0" smtClean="0"/>
              <a:t> </a:t>
            </a:r>
            <a:r>
              <a:rPr lang="en-US" dirty="0" err="1" smtClean="0"/>
              <a:t>uavhengig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tjenester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man </a:t>
            </a:r>
            <a:r>
              <a:rPr lang="en-US" dirty="0" err="1" smtClean="0"/>
              <a:t>helt</a:t>
            </a:r>
            <a:r>
              <a:rPr lang="en-US" dirty="0" smtClean="0"/>
              <a:t> </a:t>
            </a:r>
            <a:r>
              <a:rPr lang="en-US" dirty="0" err="1" smtClean="0"/>
              <a:t>avhengig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måtte</a:t>
            </a:r>
            <a:r>
              <a:rPr lang="en-US" dirty="0" smtClean="0"/>
              <a:t> ta </a:t>
            </a:r>
            <a:r>
              <a:rPr lang="en-US" dirty="0" err="1" smtClean="0"/>
              <a:t>hensyn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at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leser</a:t>
            </a:r>
            <a:r>
              <a:rPr lang="en-US" dirty="0" smtClean="0"/>
              <a:t> data </a:t>
            </a:r>
            <a:r>
              <a:rPr lang="en-US" dirty="0" err="1" smtClean="0"/>
              <a:t>fra</a:t>
            </a:r>
            <a:r>
              <a:rPr lang="en-US" dirty="0" smtClean="0"/>
              <a:t> DIN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893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Transaksjoner</a:t>
            </a:r>
            <a:r>
              <a:rPr lang="en-US" dirty="0" smtClean="0"/>
              <a:t>, </a:t>
            </a:r>
            <a:r>
              <a:rPr lang="en-US" dirty="0" err="1" smtClean="0"/>
              <a:t>normalisering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joins.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teorien</a:t>
            </a:r>
            <a:r>
              <a:rPr lang="en-US" dirty="0" smtClean="0"/>
              <a:t> man </a:t>
            </a:r>
            <a:r>
              <a:rPr lang="en-US" dirty="0" err="1" smtClean="0"/>
              <a:t>lærer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klassiske</a:t>
            </a:r>
            <a:r>
              <a:rPr lang="en-US" dirty="0" smtClean="0"/>
              <a:t> </a:t>
            </a:r>
            <a:r>
              <a:rPr lang="en-US" dirty="0" err="1" smtClean="0"/>
              <a:t>databasefag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lenger</a:t>
            </a:r>
            <a:r>
              <a:rPr lang="en-US" dirty="0" smtClean="0"/>
              <a:t> </a:t>
            </a:r>
            <a:r>
              <a:rPr lang="en-US" dirty="0" err="1" smtClean="0"/>
              <a:t>relevante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et </a:t>
            </a:r>
            <a:r>
              <a:rPr lang="en-US" dirty="0" err="1" smtClean="0"/>
              <a:t>mikrotjeneste</a:t>
            </a:r>
            <a:r>
              <a:rPr lang="en-US" dirty="0" smtClean="0"/>
              <a:t> system </a:t>
            </a:r>
            <a:r>
              <a:rPr lang="en-US" dirty="0" err="1" smtClean="0"/>
              <a:t>grunnet</a:t>
            </a:r>
            <a:r>
              <a:rPr lang="en-US" dirty="0" smtClean="0"/>
              <a:t> at man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et </a:t>
            </a:r>
            <a:r>
              <a:rPr lang="en-US" dirty="0" err="1" smtClean="0"/>
              <a:t>distribuert</a:t>
            </a:r>
            <a:r>
              <a:rPr lang="en-US" dirty="0" smtClean="0"/>
              <a:t> system </a:t>
            </a:r>
            <a:r>
              <a:rPr lang="en-US" dirty="0" err="1" smtClean="0"/>
              <a:t>hvor</a:t>
            </a:r>
            <a:r>
              <a:rPr lang="en-US" dirty="0" smtClean="0"/>
              <a:t> data</a:t>
            </a:r>
            <a:r>
              <a:rPr lang="en-US" baseline="0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fordelt</a:t>
            </a:r>
            <a:r>
              <a:rPr lang="en-US" dirty="0" smtClean="0"/>
              <a:t> </a:t>
            </a:r>
            <a:r>
              <a:rPr lang="en-US" dirty="0" err="1" smtClean="0"/>
              <a:t>utover</a:t>
            </a:r>
            <a:r>
              <a:rPr lang="en-US" dirty="0" smtClean="0"/>
              <a:t> </a:t>
            </a:r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mindre</a:t>
            </a:r>
            <a:r>
              <a:rPr lang="en-US" dirty="0" smtClean="0"/>
              <a:t> </a:t>
            </a:r>
            <a:r>
              <a:rPr lang="en-US" dirty="0" err="1" smtClean="0"/>
              <a:t>databaser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268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gjennom</a:t>
            </a:r>
            <a:r>
              <a:rPr lang="en-US" dirty="0" smtClean="0"/>
              <a:t> </a:t>
            </a:r>
            <a:r>
              <a:rPr lang="en-US" dirty="0" err="1" smtClean="0"/>
              <a:t>systemarkitekturen</a:t>
            </a:r>
            <a:r>
              <a:rPr lang="en-US" dirty="0" smtClean="0"/>
              <a:t> </a:t>
            </a:r>
            <a:r>
              <a:rPr lang="en-US" dirty="0" err="1" smtClean="0"/>
              <a:t>senket</a:t>
            </a:r>
            <a:r>
              <a:rPr lang="en-US" dirty="0" smtClean="0"/>
              <a:t> </a:t>
            </a:r>
            <a:r>
              <a:rPr lang="en-US" dirty="0" err="1" smtClean="0"/>
              <a:t>terskelen</a:t>
            </a:r>
            <a:r>
              <a:rPr lang="en-US" dirty="0" smtClean="0"/>
              <a:t>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benytte</a:t>
            </a:r>
            <a:r>
              <a:rPr lang="en-US" dirty="0" smtClean="0"/>
              <a:t> </a:t>
            </a:r>
            <a:r>
              <a:rPr lang="en-US" dirty="0" err="1" smtClean="0"/>
              <a:t>seg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databaseverktøyet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egner</a:t>
            </a:r>
            <a:r>
              <a:rPr lang="en-US" dirty="0" smtClean="0"/>
              <a:t> </a:t>
            </a:r>
            <a:r>
              <a:rPr lang="en-US" dirty="0" err="1" smtClean="0"/>
              <a:t>seg</a:t>
            </a:r>
            <a:r>
              <a:rPr lang="en-US" dirty="0" smtClean="0"/>
              <a:t> best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enhver</a:t>
            </a:r>
            <a:r>
              <a:rPr lang="en-US" dirty="0" smtClean="0"/>
              <a:t> </a:t>
            </a:r>
            <a:r>
              <a:rPr lang="en-US" dirty="0" err="1" smtClean="0"/>
              <a:t>tjeneste</a:t>
            </a:r>
            <a:r>
              <a:rPr lang="en-US" dirty="0" smtClean="0"/>
              <a:t>. </a:t>
            </a:r>
            <a:r>
              <a:rPr lang="en-US" dirty="0" err="1" smtClean="0"/>
              <a:t>Fritt</a:t>
            </a:r>
            <a:r>
              <a:rPr lang="en-US" dirty="0" smtClean="0"/>
              <a:t> </a:t>
            </a:r>
            <a:r>
              <a:rPr lang="en-US" dirty="0" err="1" smtClean="0"/>
              <a:t>valg</a:t>
            </a:r>
            <a:r>
              <a:rPr lang="en-US" dirty="0" smtClean="0"/>
              <a:t> </a:t>
            </a:r>
            <a:r>
              <a:rPr lang="en-US" dirty="0" err="1" smtClean="0"/>
              <a:t>uten</a:t>
            </a:r>
            <a:r>
              <a:rPr lang="en-US" dirty="0" smtClean="0"/>
              <a:t> at </a:t>
            </a:r>
            <a:r>
              <a:rPr lang="en-US" dirty="0" err="1" smtClean="0"/>
              <a:t>valget</a:t>
            </a:r>
            <a:r>
              <a:rPr lang="en-US" dirty="0" smtClean="0"/>
              <a:t> </a:t>
            </a:r>
            <a:r>
              <a:rPr lang="en-US" dirty="0" err="1" smtClean="0"/>
              <a:t>påvirker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deler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systemet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7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Og fra</a:t>
            </a:r>
            <a:r>
              <a:rPr lang="en-US" baseline="0" dirty="0" err="1" smtClean="0"/>
              <a:t> denne databasen så ønsker vi en del funksjonalitet.</a:t>
            </a:r>
            <a:endParaRPr lang="en-US" baseline="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Lagring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Relasjoner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Søk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smtClean="0"/>
              <a:t>Lookup</a:t>
            </a:r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rapportering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perfekt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databasene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nevnte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funksjonaliteten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Eneste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de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middelmådige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985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Moderne</a:t>
            </a:r>
            <a:r>
              <a:rPr lang="en-US" dirty="0" smtClean="0"/>
              <a:t> </a:t>
            </a:r>
            <a:r>
              <a:rPr lang="en-US" dirty="0" err="1" smtClean="0"/>
              <a:t>systemarkitektur</a:t>
            </a:r>
            <a:r>
              <a:rPr lang="en-US" dirty="0" smtClean="0"/>
              <a:t> </a:t>
            </a:r>
            <a:r>
              <a:rPr lang="en-US" dirty="0" err="1" smtClean="0"/>
              <a:t>muligjør</a:t>
            </a:r>
            <a:r>
              <a:rPr lang="en-US" dirty="0" smtClean="0"/>
              <a:t> </a:t>
            </a:r>
            <a:r>
              <a:rPr lang="en-US" dirty="0" err="1" smtClean="0"/>
              <a:t>bruken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en-US" dirty="0" err="1" smtClean="0"/>
              <a:t>databaser</a:t>
            </a:r>
            <a:r>
              <a:rPr lang="en-US" dirty="0" smtClean="0"/>
              <a:t>. Vi </a:t>
            </a:r>
            <a:r>
              <a:rPr lang="en-US" dirty="0" err="1" smtClean="0"/>
              <a:t>tror</a:t>
            </a:r>
            <a:r>
              <a:rPr lang="en-US" dirty="0" smtClean="0"/>
              <a:t> </a:t>
            </a:r>
            <a:r>
              <a:rPr lang="en-US" dirty="0" err="1" smtClean="0"/>
              <a:t>dette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databaser</a:t>
            </a:r>
            <a:r>
              <a:rPr lang="en-US" dirty="0" smtClean="0"/>
              <a:t> vi </a:t>
            </a:r>
            <a:r>
              <a:rPr lang="en-US" dirty="0" err="1" smtClean="0"/>
              <a:t>vil</a:t>
            </a:r>
            <a:r>
              <a:rPr lang="en-US" dirty="0" smtClean="0"/>
              <a:t> se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fremtiden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at mange </a:t>
            </a:r>
            <a:r>
              <a:rPr lang="en-US" dirty="0" err="1" smtClean="0"/>
              <a:t>nye</a:t>
            </a:r>
            <a:r>
              <a:rPr lang="en-US" dirty="0" smtClean="0"/>
              <a:t> </a:t>
            </a:r>
            <a:r>
              <a:rPr lang="en-US" dirty="0" err="1" smtClean="0"/>
              <a:t>vil</a:t>
            </a:r>
            <a:r>
              <a:rPr lang="en-US" dirty="0" smtClean="0"/>
              <a:t> </a:t>
            </a:r>
            <a:r>
              <a:rPr lang="en-US" dirty="0" err="1" smtClean="0"/>
              <a:t>komme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årene</a:t>
            </a:r>
            <a:r>
              <a:rPr lang="en-US" dirty="0" smtClean="0"/>
              <a:t> </a:t>
            </a:r>
            <a:r>
              <a:rPr lang="en-US" dirty="0" err="1" smtClean="0"/>
              <a:t>fremover</a:t>
            </a:r>
            <a:r>
              <a:rPr lang="en-US" dirty="0" smtClean="0"/>
              <a:t>. </a:t>
            </a:r>
            <a:r>
              <a:rPr lang="en-US" dirty="0" err="1" smtClean="0"/>
              <a:t>Takk</a:t>
            </a:r>
            <a:r>
              <a:rPr lang="en-US" dirty="0" smtClean="0"/>
              <a:t> for meg!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5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Og det ser vi her.</a:t>
            </a:r>
          </a:p>
          <a:p>
            <a:r>
              <a:rPr lang="en-US"/>
              <a:t>Interessen</a:t>
            </a:r>
            <a:r>
              <a:rPr lang="en-US" baseline="0"/>
              <a:t> for de relasjonelle databasene er virkelig fallende og har falt brutalt siden 2012. Hatt et lite oppsving etter nyttår, men det tror jeg skyldes den generelle endringen i økonomien i USA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4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derfor kommer nosql</a:t>
            </a:r>
            <a:r>
              <a:rPr lang="en-US" baseline="0"/>
              <a:t> seilende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1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Det har vært mange teorier rundt når</a:t>
            </a:r>
            <a:r>
              <a:rPr lang="en-US" baseline="0"/>
              <a:t> dette begrepet oppsto. At det var en protestbevegelse mot sql og lignende, men faktisk var det en meetup hos last.fm i San Francisco i 2009 at dette begrepet oppsto.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6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5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8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16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C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2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er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8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127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>
                <a:solidFill>
                  <a:srgbClr val="6C6559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0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938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9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40173363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342583521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397000"/>
            <a:ext cx="3995996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397000"/>
            <a:ext cx="3996000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765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8180924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094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6163801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kolonn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2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87343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</p:spTree>
    <p:extLst>
      <p:ext uri="{BB962C8B-B14F-4D97-AF65-F5344CB8AC3E}">
        <p14:creationId xmlns:p14="http://schemas.microsoft.com/office/powerpoint/2010/main" val="189890076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4106573" cy="261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CA7962-BD30-4FBE-8C72-6EDCB196C85A}" type="datetimeFigureOut">
              <a:rPr lang="nb-NO" smtClean="0"/>
              <a:pPr/>
              <a:t>25.03.15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2BF7DEB6-1396-4B7F-8B09-41C6EF0E91F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37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kolonner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946548"/>
            <a:ext cx="8487218" cy="4049315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403398709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 kolonner m/oversk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447800"/>
            <a:ext cx="3995996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447800"/>
            <a:ext cx="3996000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6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e kolon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6094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9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bilde og 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3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side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2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68" y="1040586"/>
            <a:ext cx="8229600" cy="3956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02" r:id="rId18"/>
    <p:sldLayoutId id="2147483723" r:id="rId19"/>
    <p:sldLayoutId id="2147483649" r:id="rId20"/>
    <p:sldLayoutId id="2147483703" r:id="rId21"/>
    <p:sldLayoutId id="2147483650" r:id="rId22"/>
    <p:sldLayoutId id="2147483664" r:id="rId23"/>
    <p:sldLayoutId id="2147483692" r:id="rId24"/>
    <p:sldLayoutId id="2147483689" r:id="rId25"/>
    <p:sldLayoutId id="2147483693" r:id="rId26"/>
    <p:sldLayoutId id="2147483688" r:id="rId27"/>
    <p:sldLayoutId id="2147483684" r:id="rId28"/>
    <p:sldLayoutId id="2147483685" r:id="rId29"/>
    <p:sldLayoutId id="2147483686" r:id="rId30"/>
    <p:sldLayoutId id="2147483696" r:id="rId31"/>
    <p:sldLayoutId id="2147483695" r:id="rId32"/>
    <p:sldLayoutId id="2147483697" r:id="rId33"/>
    <p:sldLayoutId id="2147483691" r:id="rId34"/>
    <p:sldLayoutId id="2147483687" r:id="rId35"/>
    <p:sldLayoutId id="2147483694" r:id="rId36"/>
    <p:sldLayoutId id="2147483665" r:id="rId37"/>
    <p:sldLayoutId id="2147483724" r:id="rId38"/>
    <p:sldLayoutId id="2147483725" r:id="rId39"/>
    <p:sldLayoutId id="2147483726" r:id="rId40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1700" b="0" i="1" kern="1200" cap="all" spc="20" baseline="0">
          <a:solidFill>
            <a:srgbClr val="FD5158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it.ly/jz14-mikkelbd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eo4j.com/users/onefinestay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5" Type="http://schemas.openxmlformats.org/officeDocument/2006/relationships/image" Target="../media/image55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6" Type="http://schemas.openxmlformats.org/officeDocument/2006/relationships/image" Target="../media/image59.jpg"/><Relationship Id="rId7" Type="http://schemas.openxmlformats.org/officeDocument/2006/relationships/image" Target="../media/image60.jpg"/><Relationship Id="rId8" Type="http://schemas.openxmlformats.org/officeDocument/2006/relationships/image" Target="../media/image61.g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097551"/>
            <a:ext cx="4396995" cy="615553"/>
          </a:xfrm>
        </p:spPr>
        <p:txBody>
          <a:bodyPr/>
          <a:lstStyle/>
          <a:p>
            <a:r>
              <a:rPr lang="en-US" dirty="0"/>
              <a:t>Nosql &amp;</a:t>
            </a:r>
            <a:br>
              <a:rPr lang="en-US" dirty="0"/>
            </a:br>
            <a:r>
              <a:rPr lang="en-US" dirty="0"/>
              <a:t>polyglot persistence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Universitetet i Oslo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Ole-Martin Mørk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25/03/15</a:t>
            </a:r>
          </a:p>
        </p:txBody>
      </p:sp>
    </p:spTree>
    <p:extLst>
      <p:ext uri="{BB962C8B-B14F-4D97-AF65-F5344CB8AC3E}">
        <p14:creationId xmlns:p14="http://schemas.microsoft.com/office/powerpoint/2010/main" val="18026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2" y="92334"/>
            <a:ext cx="8925897" cy="49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949709" cy="261610"/>
          </a:xfrm>
        </p:spPr>
        <p:txBody>
          <a:bodyPr/>
          <a:lstStyle/>
          <a:p>
            <a:r>
              <a:rPr lang="en-US"/>
              <a:t>nosql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71182123"/>
              </p:ext>
            </p:extLst>
          </p:nvPr>
        </p:nvGraphicFramePr>
        <p:xfrm>
          <a:off x="376445" y="741809"/>
          <a:ext cx="8400896" cy="4158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0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0"/>
            <a:ext cx="6818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15995" y="57725"/>
            <a:ext cx="2436091" cy="242454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Key/Value</a:t>
            </a:r>
          </a:p>
        </p:txBody>
      </p:sp>
      <p:sp>
        <p:nvSpPr>
          <p:cNvPr id="15" name="Oval 14"/>
          <p:cNvSpPr/>
          <p:nvPr/>
        </p:nvSpPr>
        <p:spPr>
          <a:xfrm>
            <a:off x="5648040" y="57725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Wide Column</a:t>
            </a:r>
          </a:p>
        </p:txBody>
      </p:sp>
      <p:sp>
        <p:nvSpPr>
          <p:cNvPr id="16" name="Oval 15"/>
          <p:cNvSpPr/>
          <p:nvPr/>
        </p:nvSpPr>
        <p:spPr>
          <a:xfrm>
            <a:off x="1015995" y="2684320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17" name="Oval 16"/>
          <p:cNvSpPr/>
          <p:nvPr/>
        </p:nvSpPr>
        <p:spPr>
          <a:xfrm>
            <a:off x="5648040" y="2684320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Graph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571750"/>
            <a:ext cx="9144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3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29671" cy="261610"/>
          </a:xfrm>
        </p:spPr>
        <p:txBody>
          <a:bodyPr/>
          <a:lstStyle/>
          <a:p>
            <a:r>
              <a:rPr lang="en-US"/>
              <a:t>Key/Value stores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16007" y="1239750"/>
            <a:ext cx="6711987" cy="2664000"/>
            <a:chOff x="1704776" y="1461142"/>
            <a:chExt cx="6711987" cy="266400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704776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Key</a:t>
              </a: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5723252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Value</a:t>
              </a:r>
            </a:p>
          </p:txBody>
        </p:sp>
        <p:cxnSp>
          <p:nvCxnSpPr>
            <p:cNvPr id="8" name="Straight Arrow Connector 7"/>
            <p:cNvCxnSpPr>
              <a:stCxn id="5" idx="6"/>
              <a:endCxn id="6" idx="2"/>
            </p:cNvCxnSpPr>
            <p:nvPr/>
          </p:nvCxnSpPr>
          <p:spPr>
            <a:xfrm>
              <a:off x="4398287" y="2793142"/>
              <a:ext cx="1324965" cy="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82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29671" cy="261610"/>
          </a:xfrm>
        </p:spPr>
        <p:txBody>
          <a:bodyPr/>
          <a:lstStyle/>
          <a:p>
            <a:r>
              <a:rPr lang="en-US"/>
              <a:t>Key/value stores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040374" y="1034975"/>
            <a:ext cx="1063252" cy="3073551"/>
            <a:chOff x="3341185" y="1167259"/>
            <a:chExt cx="1063252" cy="3073551"/>
          </a:xfrm>
        </p:grpSpPr>
        <p:sp>
          <p:nvSpPr>
            <p:cNvPr id="4" name="TextBox 3"/>
            <p:cNvSpPr txBox="1"/>
            <p:nvPr/>
          </p:nvSpPr>
          <p:spPr>
            <a:xfrm>
              <a:off x="3342733" y="1167259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98720" y="1167259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2733" y="1473483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98720" y="1473483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2733" y="1781260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8720" y="1781260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42733" y="2089164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98720" y="2089164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42733" y="239538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98720" y="239538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42733" y="2703165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8720" y="2703165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41185" y="301112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97172" y="301112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1185" y="3319032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97172" y="3319032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41185" y="3625256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7172" y="3625256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41185" y="3933033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97172" y="3933033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5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29671" cy="261610"/>
          </a:xfrm>
        </p:spPr>
        <p:txBody>
          <a:bodyPr/>
          <a:lstStyle/>
          <a:p>
            <a:r>
              <a:rPr lang="en-US"/>
              <a:t>Key/Value stores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21" y="784867"/>
            <a:ext cx="6927759" cy="2310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21" y="2855694"/>
            <a:ext cx="6927759" cy="21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40625" cy="261610"/>
          </a:xfrm>
        </p:spPr>
        <p:txBody>
          <a:bodyPr/>
          <a:lstStyle/>
          <a:p>
            <a:r>
              <a:rPr lang="en-US"/>
              <a:t>Document stores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16007" y="1239750"/>
            <a:ext cx="6711987" cy="2664000"/>
            <a:chOff x="1704776" y="1461142"/>
            <a:chExt cx="6711987" cy="2664000"/>
          </a:xfrm>
        </p:grpSpPr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704776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Key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723252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Doc</a:t>
              </a:r>
            </a:p>
          </p:txBody>
        </p:sp>
        <p:cxnSp>
          <p:nvCxnSpPr>
            <p:cNvPr id="11" name="Straight Arrow Connector 10"/>
            <p:cNvCxnSpPr>
              <a:stCxn id="9" idx="6"/>
              <a:endCxn id="10" idx="2"/>
            </p:cNvCxnSpPr>
            <p:nvPr/>
          </p:nvCxnSpPr>
          <p:spPr>
            <a:xfrm>
              <a:off x="4398287" y="2793142"/>
              <a:ext cx="1324965" cy="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620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40625" cy="261610"/>
          </a:xfrm>
        </p:spPr>
        <p:txBody>
          <a:bodyPr/>
          <a:lstStyle/>
          <a:p>
            <a:r>
              <a:rPr lang="en-US"/>
              <a:t>Document stores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348258" y="1043126"/>
            <a:ext cx="6447484" cy="3057248"/>
            <a:chOff x="2186556" y="1398044"/>
            <a:chExt cx="6447484" cy="3057248"/>
          </a:xfrm>
        </p:grpSpPr>
        <p:sp>
          <p:nvSpPr>
            <p:cNvPr id="5" name="TextBox 4"/>
            <p:cNvSpPr txBox="1"/>
            <p:nvPr/>
          </p:nvSpPr>
          <p:spPr>
            <a:xfrm>
              <a:off x="2186556" y="2772779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cxnSp>
          <p:nvCxnSpPr>
            <p:cNvPr id="27" name="Straight Arrow Connector 26"/>
            <p:cNvCxnSpPr>
              <a:stCxn id="5" idx="3"/>
              <a:endCxn id="38" idx="1"/>
            </p:cNvCxnSpPr>
            <p:nvPr/>
          </p:nvCxnSpPr>
          <p:spPr>
            <a:xfrm>
              <a:off x="2642543" y="2926668"/>
              <a:ext cx="1539771" cy="0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182313" y="1398045"/>
              <a:ext cx="4451727" cy="305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"glossary": 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    "title": "example glossary",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"GlossDiv": 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"title": "S",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"GlossList": 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	"GlossEntry": 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		"ID": "SGML",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		"SortAs": "SGML”,</a:t>
              </a:r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4182314" y="1398044"/>
              <a:ext cx="4220801" cy="3057247"/>
            </a:xfrm>
            <a:prstGeom prst="foldedCorner">
              <a:avLst/>
            </a:prstGeom>
            <a:noFill/>
            <a:ln>
              <a:solidFill>
                <a:srgbClr val="6C65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4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40625" cy="261610"/>
          </a:xfrm>
        </p:spPr>
        <p:txBody>
          <a:bodyPr/>
          <a:lstStyle/>
          <a:p>
            <a:r>
              <a:rPr lang="en-US"/>
              <a:t>Document stores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1444"/>
            <a:ext cx="5879580" cy="173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75" y="884963"/>
            <a:ext cx="6604000" cy="143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862" y="2188414"/>
            <a:ext cx="2955086" cy="29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/>
              <a:t>Ole-Martin Mørk</a:t>
            </a:r>
          </a:p>
          <a:p>
            <a:r>
              <a:rPr lang="en-US" sz="2000"/>
              <a:t>Scientist</a:t>
            </a:r>
          </a:p>
          <a:p>
            <a:r>
              <a:rPr lang="en-US" sz="2000"/>
              <a:t>BEKK</a:t>
            </a:r>
          </a:p>
          <a:p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r>
              <a:rPr lang="en-US" sz="1800"/>
              <a:t>+47 90252338</a:t>
            </a:r>
          </a:p>
          <a:p>
            <a:pPr algn="r"/>
            <a:r>
              <a:rPr lang="en-US" sz="1800"/>
              <a:t>twitter.com/olemartin</a:t>
            </a:r>
          </a:p>
          <a:p>
            <a:pPr algn="r"/>
            <a:r>
              <a:rPr lang="en-US" sz="1800"/>
              <a:t>ole-martin.mork@bekk.no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1857891" cy="261610"/>
          </a:xfrm>
        </p:spPr>
        <p:txBody>
          <a:bodyPr/>
          <a:lstStyle/>
          <a:p>
            <a:r>
              <a:rPr lang="en-US"/>
              <a:t>Hvem er jeg?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6716" y="737534"/>
            <a:ext cx="3067908" cy="30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95238" cy="261610"/>
          </a:xfrm>
        </p:spPr>
        <p:txBody>
          <a:bodyPr/>
          <a:lstStyle/>
          <a:p>
            <a:r>
              <a:rPr lang="en-US"/>
              <a:t>Wide column stores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35660" y="1239749"/>
            <a:ext cx="6672680" cy="2664002"/>
            <a:chOff x="1704776" y="1461140"/>
            <a:chExt cx="6672680" cy="266400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704776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Key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723252" y="1461140"/>
              <a:ext cx="2654204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Column Families</a:t>
              </a:r>
            </a:p>
          </p:txBody>
        </p:sp>
        <p:cxnSp>
          <p:nvCxnSpPr>
            <p:cNvPr id="7" name="Straight Arrow Connector 6"/>
            <p:cNvCxnSpPr>
              <a:stCxn id="5" idx="6"/>
              <a:endCxn id="6" idx="2"/>
            </p:cNvCxnSpPr>
            <p:nvPr/>
          </p:nvCxnSpPr>
          <p:spPr>
            <a:xfrm flipV="1">
              <a:off x="4398287" y="2793140"/>
              <a:ext cx="1324965" cy="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3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95238" cy="261610"/>
          </a:xfrm>
        </p:spPr>
        <p:txBody>
          <a:bodyPr/>
          <a:lstStyle/>
          <a:p>
            <a:r>
              <a:rPr lang="en-US"/>
              <a:t>Wide column stores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186556" y="1034975"/>
            <a:ext cx="4770888" cy="3073551"/>
            <a:chOff x="2186556" y="1167259"/>
            <a:chExt cx="4770888" cy="3073551"/>
          </a:xfrm>
        </p:grpSpPr>
        <p:sp>
          <p:nvSpPr>
            <p:cNvPr id="4" name="TextBox 3"/>
            <p:cNvSpPr txBox="1"/>
            <p:nvPr/>
          </p:nvSpPr>
          <p:spPr>
            <a:xfrm>
              <a:off x="2186556" y="2706398"/>
              <a:ext cx="851515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row  key</a:t>
              </a:r>
            </a:p>
          </p:txBody>
        </p:sp>
        <p:cxnSp>
          <p:nvCxnSpPr>
            <p:cNvPr id="5" name="Straight Arrow Connector 4"/>
            <p:cNvCxnSpPr>
              <a:endCxn id="10" idx="1"/>
            </p:cNvCxnSpPr>
            <p:nvPr/>
          </p:nvCxnSpPr>
          <p:spPr>
            <a:xfrm flipV="1">
              <a:off x="3038071" y="1627372"/>
              <a:ext cx="2857669" cy="1229682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895740" y="1167259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51727" y="1167259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95740" y="1473483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51727" y="1473483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95740" y="1781260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51727" y="1781260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95740" y="2089164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1727" y="2089164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95740" y="239538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51727" y="239538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95740" y="2703165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51727" y="2703165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94192" y="301112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50179" y="301112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94192" y="3319032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50179" y="3319032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94192" y="3625256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50179" y="3625256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94192" y="3933033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50179" y="3933033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cxnSp>
          <p:nvCxnSpPr>
            <p:cNvPr id="38" name="Straight Arrow Connector 37"/>
            <p:cNvCxnSpPr>
              <a:endCxn id="8" idx="1"/>
            </p:cNvCxnSpPr>
            <p:nvPr/>
          </p:nvCxnSpPr>
          <p:spPr>
            <a:xfrm flipV="1">
              <a:off x="3038071" y="1321148"/>
              <a:ext cx="2857669" cy="1537652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12" idx="1"/>
            </p:cNvCxnSpPr>
            <p:nvPr/>
          </p:nvCxnSpPr>
          <p:spPr>
            <a:xfrm flipV="1">
              <a:off x="3038071" y="1935149"/>
              <a:ext cx="2857669" cy="923651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18" idx="1"/>
            </p:cNvCxnSpPr>
            <p:nvPr/>
          </p:nvCxnSpPr>
          <p:spPr>
            <a:xfrm flipV="1">
              <a:off x="3038071" y="2243053"/>
              <a:ext cx="2857669" cy="61574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20" idx="1"/>
            </p:cNvCxnSpPr>
            <p:nvPr/>
          </p:nvCxnSpPr>
          <p:spPr>
            <a:xfrm flipV="1">
              <a:off x="3038071" y="2549277"/>
              <a:ext cx="2857669" cy="309523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22" idx="1"/>
            </p:cNvCxnSpPr>
            <p:nvPr/>
          </p:nvCxnSpPr>
          <p:spPr>
            <a:xfrm flipV="1">
              <a:off x="3038071" y="2857054"/>
              <a:ext cx="2857669" cy="1746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30" idx="1"/>
            </p:cNvCxnSpPr>
            <p:nvPr/>
          </p:nvCxnSpPr>
          <p:spPr>
            <a:xfrm>
              <a:off x="3038071" y="2858800"/>
              <a:ext cx="2856121" cy="30621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32" idx="1"/>
            </p:cNvCxnSpPr>
            <p:nvPr/>
          </p:nvCxnSpPr>
          <p:spPr>
            <a:xfrm>
              <a:off x="3038071" y="2858800"/>
              <a:ext cx="2856121" cy="614121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4" idx="1"/>
            </p:cNvCxnSpPr>
            <p:nvPr/>
          </p:nvCxnSpPr>
          <p:spPr>
            <a:xfrm>
              <a:off x="3038071" y="2858800"/>
              <a:ext cx="2856121" cy="920345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6" idx="1"/>
            </p:cNvCxnSpPr>
            <p:nvPr/>
          </p:nvCxnSpPr>
          <p:spPr>
            <a:xfrm>
              <a:off x="3038071" y="2858800"/>
              <a:ext cx="2856121" cy="1228122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86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95238" cy="261610"/>
          </a:xfrm>
        </p:spPr>
        <p:txBody>
          <a:bodyPr/>
          <a:lstStyle/>
          <a:p>
            <a:r>
              <a:rPr lang="en-US"/>
              <a:t>Wide column stores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644" t="34663" r="12887" b="33916"/>
          <a:stretch/>
        </p:blipFill>
        <p:spPr>
          <a:xfrm>
            <a:off x="2160113" y="846560"/>
            <a:ext cx="4823774" cy="1616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95" y="2295975"/>
            <a:ext cx="4065210" cy="272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7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15995" y="57725"/>
            <a:ext cx="2436091" cy="242454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Key/Value</a:t>
            </a:r>
          </a:p>
        </p:txBody>
      </p:sp>
      <p:sp>
        <p:nvSpPr>
          <p:cNvPr id="15" name="Oval 14"/>
          <p:cNvSpPr/>
          <p:nvPr/>
        </p:nvSpPr>
        <p:spPr>
          <a:xfrm>
            <a:off x="5648040" y="57725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Wide Column</a:t>
            </a:r>
          </a:p>
        </p:txBody>
      </p:sp>
      <p:sp>
        <p:nvSpPr>
          <p:cNvPr id="16" name="Oval 15"/>
          <p:cNvSpPr/>
          <p:nvPr/>
        </p:nvSpPr>
        <p:spPr>
          <a:xfrm>
            <a:off x="1015995" y="2684320"/>
            <a:ext cx="2436091" cy="242454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17" name="Oval 16"/>
          <p:cNvSpPr/>
          <p:nvPr/>
        </p:nvSpPr>
        <p:spPr>
          <a:xfrm>
            <a:off x="5648040" y="2684320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Graph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571750"/>
            <a:ext cx="9144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366856" cy="261610"/>
          </a:xfrm>
        </p:spPr>
        <p:txBody>
          <a:bodyPr/>
          <a:lstStyle/>
          <a:p>
            <a:r>
              <a:rPr lang="en-US"/>
              <a:t>Graph databases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997911" y="1239750"/>
            <a:ext cx="2693511" cy="2664000"/>
          </a:xfrm>
          <a:prstGeom prst="ellipse">
            <a:avLst/>
          </a:prstGeom>
          <a:solidFill>
            <a:srgbClr val="6C65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3200" dirty="0" err="1" smtClean="0">
                <a:solidFill>
                  <a:srgbClr val="F8F8F8"/>
                </a:solidFill>
              </a:rPr>
              <a:t>Node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5452579" y="1239750"/>
            <a:ext cx="2693511" cy="2664000"/>
          </a:xfrm>
          <a:prstGeom prst="ellipse">
            <a:avLst/>
          </a:prstGeom>
          <a:solidFill>
            <a:srgbClr val="6C65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3200" dirty="0" err="1" smtClean="0">
                <a:solidFill>
                  <a:srgbClr val="F8F8F8"/>
                </a:solidFill>
              </a:rPr>
              <a:t>Node</a:t>
            </a:r>
          </a:p>
        </p:txBody>
      </p:sp>
      <p:cxnSp>
        <p:nvCxnSpPr>
          <p:cNvPr id="7" name="Straight Arrow Connector 6"/>
          <p:cNvCxnSpPr>
            <a:stCxn id="5" idx="6"/>
            <a:endCxn id="6" idx="2"/>
          </p:cNvCxnSpPr>
          <p:nvPr/>
        </p:nvCxnSpPr>
        <p:spPr>
          <a:xfrm>
            <a:off x="3691422" y="2571750"/>
            <a:ext cx="1761157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93037" y="220241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dirty="0" smtClean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34735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366856" cy="261610"/>
          </a:xfrm>
        </p:spPr>
        <p:txBody>
          <a:bodyPr/>
          <a:lstStyle/>
          <a:p>
            <a:r>
              <a:rPr lang="en-US"/>
              <a:t>Graph databases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76278" y="1956973"/>
            <a:ext cx="1061704" cy="1229555"/>
            <a:chOff x="1136113" y="1552127"/>
            <a:chExt cx="1061704" cy="1229555"/>
          </a:xfrm>
        </p:grpSpPr>
        <p:sp>
          <p:nvSpPr>
            <p:cNvPr id="4" name="TextBox 3"/>
            <p:cNvSpPr txBox="1"/>
            <p:nvPr/>
          </p:nvSpPr>
          <p:spPr>
            <a:xfrm>
              <a:off x="1136113" y="1859904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2100" y="1859904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36113" y="216612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92100" y="216612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6113" y="2473905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92100" y="2473905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36113" y="1552127"/>
              <a:ext cx="1061704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b="1" i="1" dirty="0"/>
                <a:t>Labels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27397" y="1955444"/>
            <a:ext cx="1064180" cy="1232612"/>
            <a:chOff x="3200061" y="1549247"/>
            <a:chExt cx="1064180" cy="1232612"/>
          </a:xfrm>
        </p:grpSpPr>
        <p:sp>
          <p:nvSpPr>
            <p:cNvPr id="19" name="TextBox 18"/>
            <p:cNvSpPr txBox="1"/>
            <p:nvPr/>
          </p:nvSpPr>
          <p:spPr>
            <a:xfrm>
              <a:off x="3200061" y="216785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56048" y="216785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00061" y="2474082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56048" y="2474082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02537" y="1856944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8524" y="1856944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00061" y="1549247"/>
              <a:ext cx="1061704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b="1" dirty="0"/>
                <a:t>Type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8847" y="1956973"/>
            <a:ext cx="1061704" cy="1229555"/>
            <a:chOff x="5291511" y="1564954"/>
            <a:chExt cx="1061704" cy="1229555"/>
          </a:xfrm>
        </p:grpSpPr>
        <p:sp>
          <p:nvSpPr>
            <p:cNvPr id="13" name="TextBox 12"/>
            <p:cNvSpPr txBox="1"/>
            <p:nvPr/>
          </p:nvSpPr>
          <p:spPr>
            <a:xfrm>
              <a:off x="5291511" y="1872731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47498" y="1872731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1511" y="2178955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47498" y="2178955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1511" y="2486732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47498" y="2486732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91511" y="1564954"/>
              <a:ext cx="1061704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b="1" i="1" dirty="0"/>
                <a:t>Labels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3039843" y="2571750"/>
            <a:ext cx="309877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5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/>
          <p:cNvPicPr>
            <a:picLocks noChangeAspect="1"/>
          </p:cNvPicPr>
          <p:nvPr/>
        </p:nvPicPr>
        <p:blipFill>
          <a:blip r:embed="rId3"/>
          <a:srcRect t="4274" b="4274"/>
          <a:stretch>
            <a:fillRect/>
          </a:stretch>
        </p:blipFill>
        <p:spPr>
          <a:xfrm>
            <a:off x="0" y="183533"/>
            <a:ext cx="9144000" cy="448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09" y="419000"/>
            <a:ext cx="3886200" cy="209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985" y="1466750"/>
            <a:ext cx="5349769" cy="3676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508" y="2070100"/>
            <a:ext cx="3175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954" y="984136"/>
            <a:ext cx="7992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/>
              <a:t>Transaksjoner</a:t>
            </a:r>
          </a:p>
        </p:txBody>
      </p:sp>
    </p:spTree>
    <p:extLst>
      <p:ext uri="{BB962C8B-B14F-4D97-AF65-F5344CB8AC3E}">
        <p14:creationId xmlns:p14="http://schemas.microsoft.com/office/powerpoint/2010/main" val="42410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9555" y="615681"/>
            <a:ext cx="1356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5924" y="615681"/>
            <a:ext cx="132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ACID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555" y="1554585"/>
            <a:ext cx="2943684" cy="1456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Key/Value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/>
              <a:t>Document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Wide Column stores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5924" y="1554585"/>
            <a:ext cx="245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5194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81258" cy="26161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en-US"/>
              <a:t>Relational databases</a:t>
            </a:r>
          </a:p>
          <a:p>
            <a:pPr algn="r"/>
            <a:r>
              <a:rPr lang="en-US"/>
              <a:t>KEY/VALUE stores</a:t>
            </a:r>
          </a:p>
          <a:p>
            <a:pPr algn="r"/>
            <a:r>
              <a:rPr lang="en-US"/>
              <a:t>Document stores</a:t>
            </a:r>
          </a:p>
          <a:p>
            <a:pPr algn="r"/>
            <a:r>
              <a:rPr lang="en-US"/>
              <a:t>Column oriented databases</a:t>
            </a:r>
          </a:p>
          <a:p>
            <a:pPr algn="r"/>
            <a:r>
              <a:rPr lang="en-US"/>
              <a:t>Graph databases</a:t>
            </a:r>
          </a:p>
          <a:p>
            <a:pPr algn="r"/>
            <a:r>
              <a:rPr lang="en-US"/>
              <a:t>Polyoglot persistence</a:t>
            </a:r>
          </a:p>
        </p:txBody>
      </p:sp>
      <p:pic>
        <p:nvPicPr>
          <p:cNvPr id="4" name="Picture 3" descr="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39" y="741764"/>
            <a:ext cx="3796006" cy="38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718" y="599928"/>
            <a:ext cx="7220372" cy="394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C</a:t>
            </a:r>
            <a:r>
              <a:rPr lang="en-US" sz="9600" dirty="0" smtClean="0"/>
              <a:t>onsistency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A</a:t>
            </a:r>
            <a:r>
              <a:rPr lang="en-US" sz="9600" dirty="0" smtClean="0"/>
              <a:t>vailability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P</a:t>
            </a:r>
            <a:r>
              <a:rPr lang="en-US" sz="9600" dirty="0" smtClean="0"/>
              <a:t>artition</a:t>
            </a:r>
          </a:p>
        </p:txBody>
      </p:sp>
    </p:spTree>
    <p:extLst>
      <p:ext uri="{BB962C8B-B14F-4D97-AF65-F5344CB8AC3E}">
        <p14:creationId xmlns:p14="http://schemas.microsoft.com/office/powerpoint/2010/main" val="260827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9388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1</a:t>
            </a:r>
          </a:p>
        </p:txBody>
      </p:sp>
      <p:sp>
        <p:nvSpPr>
          <p:cNvPr id="12" name="Can 11"/>
          <p:cNvSpPr/>
          <p:nvPr/>
        </p:nvSpPr>
        <p:spPr>
          <a:xfrm>
            <a:off x="758817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Can 12"/>
          <p:cNvSpPr/>
          <p:nvPr/>
        </p:nvSpPr>
        <p:spPr>
          <a:xfrm>
            <a:off x="1808369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an 13"/>
          <p:cNvSpPr/>
          <p:nvPr/>
        </p:nvSpPr>
        <p:spPr>
          <a:xfrm>
            <a:off x="2857921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291295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2</a:t>
            </a:r>
          </a:p>
        </p:txBody>
      </p:sp>
      <p:sp>
        <p:nvSpPr>
          <p:cNvPr id="8" name="Can 7"/>
          <p:cNvSpPr/>
          <p:nvPr/>
        </p:nvSpPr>
        <p:spPr>
          <a:xfrm>
            <a:off x="5380724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Can 8"/>
          <p:cNvSpPr/>
          <p:nvPr/>
        </p:nvSpPr>
        <p:spPr>
          <a:xfrm>
            <a:off x="6430276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an 9"/>
          <p:cNvSpPr/>
          <p:nvPr/>
        </p:nvSpPr>
        <p:spPr>
          <a:xfrm>
            <a:off x="7479828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Arrow Connector 4"/>
          <p:cNvCxnSpPr>
            <a:stCxn id="11" idx="3"/>
            <a:endCxn id="7" idx="1"/>
          </p:cNvCxnSpPr>
          <p:nvPr/>
        </p:nvCxnSpPr>
        <p:spPr>
          <a:xfrm>
            <a:off x="3852706" y="1986347"/>
            <a:ext cx="1438589" cy="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ightning Bolt 14"/>
          <p:cNvSpPr/>
          <p:nvPr/>
        </p:nvSpPr>
        <p:spPr>
          <a:xfrm>
            <a:off x="4117423" y="538721"/>
            <a:ext cx="654288" cy="1771188"/>
          </a:xfrm>
          <a:prstGeom prst="lightningBol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969293589"/>
              </p:ext>
            </p:extLst>
          </p:nvPr>
        </p:nvGraphicFramePr>
        <p:xfrm>
          <a:off x="1524000" y="10271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85302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Graphic spid="1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1382" y="984136"/>
            <a:ext cx="6361237" cy="317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/>
              <a:t>Polyglot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/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60768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5172" y="1346802"/>
            <a:ext cx="7893657" cy="1456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/>
              <a:t>I'm confident to say that if you’re starting a new strategic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/>
              <a:t>enterprise application you should no longer be assuming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/>
              <a:t>that your persistence should be relational.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207792" y="3001539"/>
            <a:ext cx="2311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i="1" dirty="0" smtClean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409361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28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24736" y="149119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Brukersesjoner</a:t>
            </a:r>
          </a:p>
        </p:txBody>
      </p:sp>
      <p:sp>
        <p:nvSpPr>
          <p:cNvPr id="3" name="Can 2"/>
          <p:cNvSpPr/>
          <p:nvPr/>
        </p:nvSpPr>
        <p:spPr>
          <a:xfrm>
            <a:off x="379878" y="585656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Redis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898" y="142778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Finansielle data</a:t>
            </a:r>
          </a:p>
        </p:txBody>
      </p:sp>
      <p:sp>
        <p:nvSpPr>
          <p:cNvPr id="7" name="Can 6"/>
          <p:cNvSpPr/>
          <p:nvPr/>
        </p:nvSpPr>
        <p:spPr>
          <a:xfrm>
            <a:off x="3685040" y="579315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35059" y="149119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Handlekurv</a:t>
            </a:r>
          </a:p>
        </p:txBody>
      </p:sp>
      <p:sp>
        <p:nvSpPr>
          <p:cNvPr id="10" name="Can 9"/>
          <p:cNvSpPr/>
          <p:nvPr/>
        </p:nvSpPr>
        <p:spPr>
          <a:xfrm>
            <a:off x="6990201" y="585656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RIAK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4736" y="1971473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Anbefalingsmotor</a:t>
            </a:r>
          </a:p>
        </p:txBody>
      </p:sp>
      <p:sp>
        <p:nvSpPr>
          <p:cNvPr id="14" name="Can 13"/>
          <p:cNvSpPr/>
          <p:nvPr/>
        </p:nvSpPr>
        <p:spPr>
          <a:xfrm>
            <a:off x="379878" y="2408010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Neo4j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29898" y="1971473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Produktkatalog</a:t>
            </a:r>
          </a:p>
        </p:txBody>
      </p:sp>
      <p:sp>
        <p:nvSpPr>
          <p:cNvPr id="17" name="Can 16"/>
          <p:cNvSpPr/>
          <p:nvPr/>
        </p:nvSpPr>
        <p:spPr>
          <a:xfrm>
            <a:off x="3685040" y="2408010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MongoDB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735059" y="1971473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Rapportering</a:t>
            </a:r>
          </a:p>
        </p:txBody>
      </p:sp>
      <p:sp>
        <p:nvSpPr>
          <p:cNvPr id="20" name="Can 19"/>
          <p:cNvSpPr/>
          <p:nvPr/>
        </p:nvSpPr>
        <p:spPr>
          <a:xfrm>
            <a:off x="6990201" y="2408010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PostgreSQL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24736" y="3793827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Analyse</a:t>
            </a:r>
          </a:p>
        </p:txBody>
      </p:sp>
      <p:sp>
        <p:nvSpPr>
          <p:cNvPr id="23" name="Can 22"/>
          <p:cNvSpPr/>
          <p:nvPr/>
        </p:nvSpPr>
        <p:spPr>
          <a:xfrm>
            <a:off x="379878" y="4230364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>
                <a:solidFill>
                  <a:schemeClr val="tx1"/>
                </a:solidFill>
              </a:rPr>
              <a:t>Cassandra</a:t>
            </a: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429898" y="3793827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Logger</a:t>
            </a:r>
          </a:p>
        </p:txBody>
      </p:sp>
      <p:sp>
        <p:nvSpPr>
          <p:cNvPr id="26" name="Can 25"/>
          <p:cNvSpPr/>
          <p:nvPr/>
        </p:nvSpPr>
        <p:spPr>
          <a:xfrm>
            <a:off x="3685040" y="4230364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Elastic Search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735059" y="3798824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Hendelser</a:t>
            </a:r>
          </a:p>
        </p:txBody>
      </p:sp>
      <p:sp>
        <p:nvSpPr>
          <p:cNvPr id="32" name="Can 31"/>
          <p:cNvSpPr/>
          <p:nvPr/>
        </p:nvSpPr>
        <p:spPr>
          <a:xfrm>
            <a:off x="6990201" y="4235361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Event Store</a:t>
            </a:r>
          </a:p>
        </p:txBody>
      </p:sp>
    </p:spTree>
    <p:extLst>
      <p:ext uri="{BB962C8B-B14F-4D97-AF65-F5344CB8AC3E}">
        <p14:creationId xmlns:p14="http://schemas.microsoft.com/office/powerpoint/2010/main" val="17117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712" y="532713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65222" y="2390398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3"/>
            <a:endCxn id="6" idx="0"/>
          </p:cNvCxnSpPr>
          <p:nvPr/>
        </p:nvCxnSpPr>
        <p:spPr>
          <a:xfrm>
            <a:off x="2545932" y="948390"/>
            <a:ext cx="1974900" cy="144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64175" y="2436126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47363" y="2139615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47363" y="521140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3665221" y="3683159"/>
            <a:ext cx="1366824" cy="134532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5" idx="2"/>
            <a:endCxn id="10" idx="0"/>
          </p:cNvCxnSpPr>
          <p:nvPr/>
        </p:nvCxnSpPr>
        <p:spPr>
          <a:xfrm>
            <a:off x="1690323" y="1364067"/>
            <a:ext cx="229463" cy="1072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 flipV="1">
            <a:off x="5376442" y="2555293"/>
            <a:ext cx="1070920" cy="250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 flipV="1">
            <a:off x="2545933" y="936818"/>
            <a:ext cx="3901430" cy="115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  <a:endCxn id="11" idx="0"/>
          </p:cNvCxnSpPr>
          <p:nvPr/>
        </p:nvCxnSpPr>
        <p:spPr>
          <a:xfrm>
            <a:off x="7302974" y="1352495"/>
            <a:ext cx="0" cy="787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14" idx="1"/>
          </p:cNvCxnSpPr>
          <p:nvPr/>
        </p:nvCxnSpPr>
        <p:spPr>
          <a:xfrm flipH="1">
            <a:off x="4348634" y="3221753"/>
            <a:ext cx="172199" cy="46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3276883" y="1622352"/>
            <a:ext cx="2590234" cy="309134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ded Corner 4"/>
          <p:cNvSpPr/>
          <p:nvPr/>
        </p:nvSpPr>
        <p:spPr>
          <a:xfrm>
            <a:off x="2796416" y="1581995"/>
            <a:ext cx="3551169" cy="3271219"/>
          </a:xfrm>
          <a:prstGeom prst="foldedCorner">
            <a:avLst>
              <a:gd name="adj" fmla="val 344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3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Lese og skrive 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1172733" cy="261610"/>
          </a:xfrm>
        </p:spPr>
        <p:txBody>
          <a:bodyPr/>
          <a:lstStyle/>
          <a:p>
            <a:r>
              <a:rPr lang="en-US" dirty="0" smtClean="0"/>
              <a:t>Behov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1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72733" cy="261610"/>
          </a:xfrm>
        </p:spPr>
        <p:txBody>
          <a:bodyPr/>
          <a:lstStyle/>
          <a:p>
            <a:r>
              <a:rPr lang="en-US" dirty="0" smtClean="0"/>
              <a:t>Behov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9315" y="1346140"/>
            <a:ext cx="5677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Key-Value Store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2980171" y="556546"/>
            <a:ext cx="318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Lese og skrive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2668" y="2927634"/>
            <a:ext cx="2098667" cy="1957314"/>
            <a:chOff x="875118" y="3540655"/>
            <a:chExt cx="2098667" cy="2609752"/>
          </a:xfrm>
        </p:grpSpPr>
        <p:sp>
          <p:nvSpPr>
            <p:cNvPr id="7" name="Rectangle 6"/>
            <p:cNvSpPr/>
            <p:nvPr/>
          </p:nvSpPr>
          <p:spPr>
            <a:xfrm>
              <a:off x="875118" y="3540655"/>
              <a:ext cx="2098667" cy="7102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sp>
          <p:nvSpPr>
            <p:cNvPr id="8" name="Can 7"/>
            <p:cNvSpPr/>
            <p:nvPr/>
          </p:nvSpPr>
          <p:spPr>
            <a:xfrm>
              <a:off x="1499337" y="5041935"/>
              <a:ext cx="850229" cy="110847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KV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924451" y="4250938"/>
              <a:ext cx="0" cy="7909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09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7" y="314181"/>
            <a:ext cx="5524181" cy="307777"/>
          </a:xfrm>
        </p:spPr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benytte</a:t>
            </a:r>
            <a:r>
              <a:rPr lang="en-US" dirty="0"/>
              <a:t> key-value Stores?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377"/>
            <a:ext cx="9161650" cy="544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6960" y="1493520"/>
            <a:ext cx="4015718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When all you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have is a hammer..</a:t>
            </a:r>
          </a:p>
        </p:txBody>
      </p:sp>
    </p:spTree>
    <p:extLst>
      <p:ext uri="{BB962C8B-B14F-4D97-AF65-F5344CB8AC3E}">
        <p14:creationId xmlns:p14="http://schemas.microsoft.com/office/powerpoint/2010/main" val="2429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Søke i dataene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1200836" cy="261610"/>
          </a:xfrm>
        </p:spPr>
        <p:txBody>
          <a:bodyPr/>
          <a:lstStyle/>
          <a:p>
            <a:r>
              <a:rPr lang="en-US" dirty="0" smtClean="0"/>
              <a:t>Behov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200836" cy="261610"/>
          </a:xfrm>
        </p:spPr>
        <p:txBody>
          <a:bodyPr/>
          <a:lstStyle/>
          <a:p>
            <a:r>
              <a:rPr lang="en-US" dirty="0" smtClean="0"/>
              <a:t>Behov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30444" y="1346140"/>
            <a:ext cx="507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Search Engine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334334" y="543720"/>
            <a:ext cx="2475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øke i dataene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2825" y="2921848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362914" y="4047807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  <a:endCxn id="8" idx="1"/>
          </p:cNvCxnSpPr>
          <p:nvPr/>
        </p:nvCxnSpPr>
        <p:spPr>
          <a:xfrm flipH="1">
            <a:off x="3788028" y="3454560"/>
            <a:ext cx="764130" cy="59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4683324" y="4047807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7" idx="2"/>
            <a:endCxn id="14" idx="0"/>
          </p:cNvCxnSpPr>
          <p:nvPr/>
        </p:nvCxnSpPr>
        <p:spPr>
          <a:xfrm>
            <a:off x="4552159" y="3454560"/>
            <a:ext cx="817269" cy="59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4"/>
          </p:cNvCxnSpPr>
          <p:nvPr/>
        </p:nvCxnSpPr>
        <p:spPr>
          <a:xfrm>
            <a:off x="4213142" y="4463484"/>
            <a:ext cx="470182" cy="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83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4" grpId="0" animBg="1"/>
      <p:bldP spid="1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Relasjonelt søk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1199345" cy="261610"/>
          </a:xfrm>
        </p:spPr>
        <p:txBody>
          <a:bodyPr/>
          <a:lstStyle/>
          <a:p>
            <a:r>
              <a:rPr lang="en-US" dirty="0" smtClean="0"/>
              <a:t>Behov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99345" cy="261610"/>
          </a:xfrm>
        </p:spPr>
        <p:txBody>
          <a:bodyPr/>
          <a:lstStyle/>
          <a:p>
            <a:r>
              <a:rPr lang="en-US" dirty="0" smtClean="0"/>
              <a:t>BEHov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8524" y="1346140"/>
            <a:ext cx="5659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Graph Database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278236" y="530893"/>
            <a:ext cx="2587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Relasjonelt søk</a:t>
            </a:r>
          </a:p>
        </p:txBody>
      </p:sp>
      <p:cxnSp>
        <p:nvCxnSpPr>
          <p:cNvPr id="16" name="Straight Arrow Connector 15"/>
          <p:cNvCxnSpPr>
            <a:stCxn id="8" idx="4"/>
          </p:cNvCxnSpPr>
          <p:nvPr/>
        </p:nvCxnSpPr>
        <p:spPr>
          <a:xfrm>
            <a:off x="3163808" y="4463484"/>
            <a:ext cx="2106066" cy="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70760" y="2921848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2313580" y="4047807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  <a:endCxn id="8" idx="1"/>
          </p:cNvCxnSpPr>
          <p:nvPr/>
        </p:nvCxnSpPr>
        <p:spPr>
          <a:xfrm flipH="1">
            <a:off x="2738695" y="3454560"/>
            <a:ext cx="1581399" cy="59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3633990" y="4047807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7" idx="2"/>
            <a:endCxn id="14" idx="0"/>
          </p:cNvCxnSpPr>
          <p:nvPr/>
        </p:nvCxnSpPr>
        <p:spPr>
          <a:xfrm>
            <a:off x="4320093" y="3454560"/>
            <a:ext cx="0" cy="59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xplosion 2 2"/>
          <p:cNvSpPr/>
          <p:nvPr/>
        </p:nvSpPr>
        <p:spPr>
          <a:xfrm>
            <a:off x="5022339" y="4047807"/>
            <a:ext cx="1931077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  <a:endCxn id="3" idx="0"/>
          </p:cNvCxnSpPr>
          <p:nvPr/>
        </p:nvCxnSpPr>
        <p:spPr>
          <a:xfrm>
            <a:off x="4320094" y="3454560"/>
            <a:ext cx="1571408" cy="665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4"/>
          </p:cNvCxnSpPr>
          <p:nvPr/>
        </p:nvCxnSpPr>
        <p:spPr>
          <a:xfrm>
            <a:off x="3163808" y="4463484"/>
            <a:ext cx="470182" cy="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4" grpId="0" animBg="1"/>
      <p:bldP spid="3" grpId="0" animBg="1"/>
      <p:bldP spid="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22667" y="2571751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467050" y="3837951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  <a:endCxn id="5" idx="1"/>
          </p:cNvCxnSpPr>
          <p:nvPr/>
        </p:nvCxnSpPr>
        <p:spPr>
          <a:xfrm flipH="1">
            <a:off x="1892165" y="3104463"/>
            <a:ext cx="2679836" cy="733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be 6"/>
          <p:cNvSpPr/>
          <p:nvPr/>
        </p:nvSpPr>
        <p:spPr>
          <a:xfrm>
            <a:off x="6532774" y="3837951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2"/>
            <a:endCxn id="7" idx="0"/>
          </p:cNvCxnSpPr>
          <p:nvPr/>
        </p:nvCxnSpPr>
        <p:spPr>
          <a:xfrm>
            <a:off x="4572001" y="3104463"/>
            <a:ext cx="2613574" cy="733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xplosion 2 8"/>
          <p:cNvSpPr/>
          <p:nvPr/>
        </p:nvSpPr>
        <p:spPr>
          <a:xfrm>
            <a:off x="3595313" y="266356"/>
            <a:ext cx="1953375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0"/>
            <a:endCxn id="9" idx="2"/>
          </p:cNvCxnSpPr>
          <p:nvPr/>
        </p:nvCxnSpPr>
        <p:spPr>
          <a:xfrm flipV="1">
            <a:off x="4572001" y="991558"/>
            <a:ext cx="73432" cy="1580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4"/>
            <a:endCxn id="7" idx="2"/>
          </p:cNvCxnSpPr>
          <p:nvPr/>
        </p:nvCxnSpPr>
        <p:spPr>
          <a:xfrm>
            <a:off x="2317278" y="4253628"/>
            <a:ext cx="4215496" cy="102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1"/>
            <a:endCxn id="9" idx="1"/>
          </p:cNvCxnSpPr>
          <p:nvPr/>
        </p:nvCxnSpPr>
        <p:spPr>
          <a:xfrm flipV="1">
            <a:off x="1892165" y="761974"/>
            <a:ext cx="1703148" cy="3075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22668" y="2571751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467050" y="3837951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6532774" y="3837951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Explosion 2 8"/>
          <p:cNvSpPr/>
          <p:nvPr/>
        </p:nvSpPr>
        <p:spPr>
          <a:xfrm>
            <a:off x="3595313" y="266356"/>
            <a:ext cx="1953375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1.5887E-6 L -3.23963E-6 -0.419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104E-7 -4.45577E-6 L -0.00017 0.692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4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22667" y="416687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467049" y="3837951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2"/>
            <a:endCxn id="5" idx="1"/>
          </p:cNvCxnSpPr>
          <p:nvPr/>
        </p:nvCxnSpPr>
        <p:spPr>
          <a:xfrm flipH="1">
            <a:off x="1892164" y="2097555"/>
            <a:ext cx="2086223" cy="1740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be 6"/>
          <p:cNvSpPr/>
          <p:nvPr/>
        </p:nvSpPr>
        <p:spPr>
          <a:xfrm>
            <a:off x="6532773" y="3837951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Explosion 2 8"/>
          <p:cNvSpPr/>
          <p:nvPr/>
        </p:nvSpPr>
        <p:spPr>
          <a:xfrm>
            <a:off x="3595313" y="3829880"/>
            <a:ext cx="1953375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3978387" y="1598137"/>
            <a:ext cx="1187227" cy="79906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</p:cNvCxnSpPr>
          <p:nvPr/>
        </p:nvCxnSpPr>
        <p:spPr>
          <a:xfrm>
            <a:off x="4572001" y="949399"/>
            <a:ext cx="0" cy="648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3"/>
            <a:endCxn id="9" idx="0"/>
          </p:cNvCxnSpPr>
          <p:nvPr/>
        </p:nvCxnSpPr>
        <p:spPr>
          <a:xfrm>
            <a:off x="4472117" y="2397206"/>
            <a:ext cx="2396" cy="1505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5"/>
            <a:endCxn id="7" idx="0"/>
          </p:cNvCxnSpPr>
          <p:nvPr/>
        </p:nvCxnSpPr>
        <p:spPr>
          <a:xfrm>
            <a:off x="5165614" y="1897788"/>
            <a:ext cx="2019960" cy="1940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Generer rapporter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1202219" cy="261610"/>
          </a:xfrm>
        </p:spPr>
        <p:txBody>
          <a:bodyPr/>
          <a:lstStyle/>
          <a:p>
            <a:r>
              <a:rPr lang="en-US" dirty="0" smtClean="0"/>
              <a:t>Behov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202219" cy="261610"/>
          </a:xfrm>
        </p:spPr>
        <p:txBody>
          <a:bodyPr/>
          <a:lstStyle/>
          <a:p>
            <a:r>
              <a:rPr lang="en-US" dirty="0" smtClean="0"/>
              <a:t>Behov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3498" y="1346140"/>
            <a:ext cx="2949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RDBMS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030854" y="546394"/>
            <a:ext cx="308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Generer rapporter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330" y="3040919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936323" y="4166878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20" idx="2"/>
            <a:endCxn id="12" idx="1"/>
          </p:cNvCxnSpPr>
          <p:nvPr/>
        </p:nvCxnSpPr>
        <p:spPr>
          <a:xfrm flipH="1">
            <a:off x="2361438" y="3420565"/>
            <a:ext cx="2683579" cy="746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3256733" y="4166878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3909534" y="3732323"/>
            <a:ext cx="1135483" cy="434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xplosion 2 17"/>
          <p:cNvSpPr/>
          <p:nvPr/>
        </p:nvSpPr>
        <p:spPr>
          <a:xfrm>
            <a:off x="4645083" y="4166878"/>
            <a:ext cx="1961946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20" idx="3"/>
            <a:endCxn id="18" idx="0"/>
          </p:cNvCxnSpPr>
          <p:nvPr/>
        </p:nvCxnSpPr>
        <p:spPr>
          <a:xfrm>
            <a:off x="5489980" y="3732323"/>
            <a:ext cx="38160" cy="5071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5045017" y="2900969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22" name="Can 21"/>
          <p:cNvSpPr/>
          <p:nvPr/>
        </p:nvSpPr>
        <p:spPr>
          <a:xfrm>
            <a:off x="6953326" y="4166878"/>
            <a:ext cx="1116230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RDBMS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0" idx="5"/>
            <a:endCxn id="22" idx="1"/>
          </p:cNvCxnSpPr>
          <p:nvPr/>
        </p:nvCxnSpPr>
        <p:spPr>
          <a:xfrm>
            <a:off x="6142781" y="3212727"/>
            <a:ext cx="1368660" cy="954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</p:cNvCxnSpPr>
          <p:nvPr/>
        </p:nvCxnSpPr>
        <p:spPr>
          <a:xfrm>
            <a:off x="2627997" y="3307275"/>
            <a:ext cx="24170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2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6" grpId="0" animBg="1"/>
      <p:bldP spid="18" grpId="0" animBg="1"/>
      <p:bldP spid="20" grpId="0" animBg="1"/>
      <p:bldP spid="22" grpId="0" animBg="1"/>
      <p:bldP spid="2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76444" y="294936"/>
            <a:ext cx="2894997" cy="261610"/>
          </a:xfrm>
        </p:spPr>
        <p:txBody>
          <a:bodyPr/>
          <a:lstStyle/>
          <a:p>
            <a:r>
              <a:rPr lang="en-US" dirty="0" smtClean="0"/>
              <a:t>Polyglot Persistence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6444" y="782749"/>
            <a:ext cx="2098667" cy="8467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1051995" y="2825293"/>
            <a:ext cx="1157246" cy="147164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3" idx="2"/>
            <a:endCxn id="17" idx="1"/>
          </p:cNvCxnSpPr>
          <p:nvPr/>
        </p:nvCxnSpPr>
        <p:spPr>
          <a:xfrm flipH="1">
            <a:off x="1630618" y="1922302"/>
            <a:ext cx="3529862" cy="90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be 18"/>
          <p:cNvSpPr/>
          <p:nvPr/>
        </p:nvSpPr>
        <p:spPr>
          <a:xfrm>
            <a:off x="2743460" y="2825293"/>
            <a:ext cx="1388350" cy="147164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19" idx="0"/>
          </p:cNvCxnSpPr>
          <p:nvPr/>
        </p:nvCxnSpPr>
        <p:spPr>
          <a:xfrm flipH="1">
            <a:off x="3611179" y="2232046"/>
            <a:ext cx="1549301" cy="593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xplosion 2 20"/>
          <p:cNvSpPr/>
          <p:nvPr/>
        </p:nvSpPr>
        <p:spPr>
          <a:xfrm>
            <a:off x="4638940" y="2825293"/>
            <a:ext cx="2436626" cy="1356206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3" idx="3"/>
            <a:endCxn id="21" idx="0"/>
          </p:cNvCxnSpPr>
          <p:nvPr/>
        </p:nvCxnSpPr>
        <p:spPr>
          <a:xfrm>
            <a:off x="5721195" y="2390738"/>
            <a:ext cx="14452" cy="553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be 22"/>
          <p:cNvSpPr/>
          <p:nvPr/>
        </p:nvSpPr>
        <p:spPr>
          <a:xfrm>
            <a:off x="5160480" y="1141575"/>
            <a:ext cx="1433720" cy="1249163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24" name="Can 23"/>
          <p:cNvSpPr/>
          <p:nvPr/>
        </p:nvSpPr>
        <p:spPr>
          <a:xfrm>
            <a:off x="7504981" y="2825293"/>
            <a:ext cx="1206034" cy="147164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RDBMS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3" idx="5"/>
            <a:endCxn id="24" idx="1"/>
          </p:cNvCxnSpPr>
          <p:nvPr/>
        </p:nvCxnSpPr>
        <p:spPr>
          <a:xfrm>
            <a:off x="6594200" y="1610011"/>
            <a:ext cx="1513798" cy="1215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</p:cNvCxnSpPr>
          <p:nvPr/>
        </p:nvCxnSpPr>
        <p:spPr>
          <a:xfrm>
            <a:off x="2475111" y="1206131"/>
            <a:ext cx="29516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38" y="61988"/>
            <a:ext cx="5019524" cy="50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9193" y="217260"/>
            <a:ext cx="20256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0000" dirty="0" smtClean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719820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75090" y="2097551"/>
            <a:ext cx="4396995" cy="615553"/>
          </a:xfrm>
        </p:spPr>
        <p:txBody>
          <a:bodyPr/>
          <a:lstStyle/>
          <a:p>
            <a:r>
              <a:rPr lang="en-US"/>
              <a:t>Takk for </a:t>
            </a:r>
            <a:br>
              <a:rPr lang="en-US"/>
            </a:br>
            <a:r>
              <a:rPr lang="en-US"/>
              <a:t>oppmerksomheten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Ole-Martin Mørk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1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4574"/>
            <a:ext cx="9144000" cy="60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655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79295" y="1192480"/>
            <a:ext cx="45854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8000" dirty="0" smtClean="0"/>
              <a:t>Oppgaver</a:t>
            </a:r>
          </a:p>
        </p:txBody>
      </p:sp>
    </p:spTree>
    <p:extLst>
      <p:ext uri="{BB962C8B-B14F-4D97-AF65-F5344CB8AC3E}">
        <p14:creationId xmlns:p14="http://schemas.microsoft.com/office/powerpoint/2010/main" val="429472026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5111" r="1250"/>
          <a:stretch>
            <a:fillRect/>
          </a:stretch>
        </p:blipFill>
        <p:spPr bwMode="auto">
          <a:xfrm>
            <a:off x="0" y="0"/>
            <a:ext cx="9144000" cy="534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767" y="644801"/>
            <a:ext cx="8354007" cy="3956863"/>
          </a:xfrm>
        </p:spPr>
        <p:txBody>
          <a:bodyPr/>
          <a:lstStyle/>
          <a:p>
            <a:r>
              <a:rPr lang="nb-NO" dirty="0" smtClean="0"/>
              <a:t>Jaktkort, fiskekort og hytteutleie</a:t>
            </a:r>
          </a:p>
          <a:p>
            <a:r>
              <a:rPr lang="nb-NO" dirty="0" smtClean="0"/>
              <a:t>Søk:	</a:t>
            </a:r>
          </a:p>
          <a:p>
            <a:r>
              <a:rPr lang="nb-NO" dirty="0"/>
              <a:t>	</a:t>
            </a:r>
            <a:r>
              <a:rPr lang="nb-NO" dirty="0" smtClean="0"/>
              <a:t>Geografisk punkt, pris,	produkttyper, fritekst</a:t>
            </a:r>
          </a:p>
          <a:p>
            <a:r>
              <a:rPr lang="nb-NO" dirty="0" smtClean="0"/>
              <a:t>Datamengde: </a:t>
            </a:r>
          </a:p>
          <a:p>
            <a:r>
              <a:rPr lang="nb-NO" dirty="0"/>
              <a:t>	</a:t>
            </a:r>
            <a:r>
              <a:rPr lang="nb-NO" dirty="0" smtClean="0"/>
              <a:t>150.000 brukere,  3000 «produkter», 1000 tilbydere</a:t>
            </a:r>
          </a:p>
          <a:p>
            <a:r>
              <a:rPr lang="nb-NO" dirty="0" smtClean="0"/>
              <a:t>Ytelse:</a:t>
            </a:r>
          </a:p>
          <a:p>
            <a:r>
              <a:rPr lang="nb-NO" dirty="0" smtClean="0"/>
              <a:t>	Peak 1000 sidevisninger/s</a:t>
            </a:r>
          </a:p>
          <a:p>
            <a:r>
              <a:rPr lang="nb-NO" dirty="0"/>
              <a:t>	</a:t>
            </a:r>
            <a:r>
              <a:rPr lang="nb-NO" dirty="0" smtClean="0"/>
              <a:t>Gjennomsnitt: 300 sidevisninger/m</a:t>
            </a:r>
          </a:p>
          <a:p>
            <a:r>
              <a:rPr lang="nb-NO" dirty="0"/>
              <a:t>	</a:t>
            </a:r>
            <a:r>
              <a:rPr lang="nb-NO" dirty="0" smtClean="0"/>
              <a:t>&lt;100ms responstid</a:t>
            </a:r>
          </a:p>
          <a:p>
            <a:endParaRPr lang="nb-NO" dirty="0" smtClean="0"/>
          </a:p>
          <a:p>
            <a:r>
              <a:rPr lang="nb-NO" dirty="0" smtClean="0"/>
              <a:t>	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564117" cy="261610"/>
          </a:xfrm>
        </p:spPr>
        <p:txBody>
          <a:bodyPr/>
          <a:lstStyle/>
          <a:p>
            <a:r>
              <a:rPr lang="nb-NO" dirty="0" smtClean="0"/>
              <a:t>Case 1 – </a:t>
            </a:r>
            <a:r>
              <a:rPr lang="nb-NO" dirty="0" err="1" smtClean="0"/>
              <a:t>Inatur</a:t>
            </a:r>
            <a:r>
              <a:rPr lang="nb-NO" dirty="0" smtClean="0"/>
              <a:t>, Nettbutikk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239716" cy="261610"/>
          </a:xfrm>
        </p:spPr>
        <p:txBody>
          <a:bodyPr/>
          <a:lstStyle/>
          <a:p>
            <a:r>
              <a:rPr lang="nb-NO" dirty="0" err="1" smtClean="0"/>
              <a:t>Inaturs</a:t>
            </a:r>
            <a:r>
              <a:rPr lang="nb-NO" dirty="0" smtClean="0"/>
              <a:t> løsning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86767" y="1842448"/>
            <a:ext cx="3932749" cy="1760561"/>
          </a:xfrm>
        </p:spPr>
        <p:txBody>
          <a:bodyPr/>
          <a:lstStyle/>
          <a:p>
            <a:r>
              <a:rPr lang="nb-NO" dirty="0" smtClean="0"/>
              <a:t>Hovedlager</a:t>
            </a:r>
          </a:p>
          <a:p>
            <a:r>
              <a:rPr lang="nb-NO" dirty="0" smtClean="0"/>
              <a:t>Geografiske oppslag og andre søk</a:t>
            </a:r>
          </a:p>
          <a:p>
            <a:r>
              <a:rPr lang="nb-NO" dirty="0" smtClean="0"/>
              <a:t>Rapportering</a:t>
            </a:r>
          </a:p>
          <a:p>
            <a:endParaRPr lang="nb-NO" dirty="0" smtClean="0"/>
          </a:p>
          <a:p>
            <a:r>
              <a:rPr lang="nb-NO" dirty="0" smtClean="0"/>
              <a:t>Minne: 1,7GB</a:t>
            </a:r>
          </a:p>
          <a:p>
            <a:r>
              <a:rPr lang="nb-NO" dirty="0" smtClean="0"/>
              <a:t>Disk: 40GB SSD</a:t>
            </a:r>
          </a:p>
        </p:txBody>
      </p:sp>
      <p:pic>
        <p:nvPicPr>
          <p:cNvPr id="1026" name="Picture 2" descr="http://lucene.apache.org/solr/assets/identity/Solr_Logo_on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126" y="744364"/>
            <a:ext cx="1592374" cy="8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ongodb.com/sites/mongodb.com/files/media/mongodb-logo-rgb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5" y="693215"/>
            <a:ext cx="3456104" cy="98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assholder for innhold 2"/>
          <p:cNvSpPr txBox="1">
            <a:spLocks/>
          </p:cNvSpPr>
          <p:nvPr/>
        </p:nvSpPr>
        <p:spPr>
          <a:xfrm>
            <a:off x="5616054" y="1842448"/>
            <a:ext cx="3299839" cy="1760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/>
              <a:t>Fritekstsøk</a:t>
            </a:r>
          </a:p>
        </p:txBody>
      </p:sp>
    </p:spTree>
    <p:extLst>
      <p:ext uri="{BB962C8B-B14F-4D97-AF65-F5344CB8AC3E}">
        <p14:creationId xmlns:p14="http://schemas.microsoft.com/office/powerpoint/2010/main" val="337070239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558393" cy="261610"/>
          </a:xfrm>
        </p:spPr>
        <p:txBody>
          <a:bodyPr/>
          <a:lstStyle/>
          <a:p>
            <a:r>
              <a:rPr lang="nb-NO" dirty="0" err="1" smtClean="0"/>
              <a:t>Inatur</a:t>
            </a:r>
            <a:r>
              <a:rPr lang="nb-NO" dirty="0" smtClean="0"/>
              <a:t> – hvorfor? </a:t>
            </a:r>
            <a:endParaRPr lang="nb-NO" dirty="0"/>
          </a:p>
        </p:txBody>
      </p:sp>
      <p:sp>
        <p:nvSpPr>
          <p:cNvPr id="4" name="Plassholder for innhold 1"/>
          <p:cNvSpPr txBox="1">
            <a:spLocks/>
          </p:cNvSpPr>
          <p:nvPr/>
        </p:nvSpPr>
        <p:spPr>
          <a:xfrm>
            <a:off x="376445" y="2127859"/>
            <a:ext cx="8354007" cy="11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b-NO" sz="2800" i="1" dirty="0" smtClean="0"/>
          </a:p>
          <a:p>
            <a:pPr algn="ctr"/>
            <a:r>
              <a:rPr lang="nb-NO" sz="2800" i="1" dirty="0" smtClean="0"/>
              <a:t>«Fordi det var enklest»</a:t>
            </a:r>
          </a:p>
        </p:txBody>
      </p:sp>
      <p:sp>
        <p:nvSpPr>
          <p:cNvPr id="5" name="Plassholder for innhold 2"/>
          <p:cNvSpPr txBox="1">
            <a:spLocks/>
          </p:cNvSpPr>
          <p:nvPr/>
        </p:nvSpPr>
        <p:spPr>
          <a:xfrm>
            <a:off x="0" y="4552097"/>
            <a:ext cx="9144000" cy="40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dirty="0" smtClean="0"/>
              <a:t> </a:t>
            </a:r>
            <a:r>
              <a:rPr lang="nb-NO" dirty="0" smtClean="0">
                <a:hlinkClick r:id="rId2"/>
              </a:rPr>
              <a:t>http://bit.ly/jz14-mikkelbd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173712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4574"/>
            <a:ext cx="9144000" cy="60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525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5266" r="909"/>
          <a:stretch>
            <a:fillRect/>
          </a:stretch>
        </p:blipFill>
        <p:spPr bwMode="auto">
          <a:xfrm>
            <a:off x="0" y="-1"/>
            <a:ext cx="9169669" cy="529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053910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Lookup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33525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Report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4" name="Oval 3"/>
          <p:cNvSpPr/>
          <p:nvPr/>
        </p:nvSpPr>
        <p:spPr>
          <a:xfrm>
            <a:off x="308060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Store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55876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Relation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38348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Search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133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4" grpId="0" animBg="1"/>
      <p:bldP spid="5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767" y="3076575"/>
            <a:ext cx="8354007" cy="1920874"/>
          </a:xfrm>
        </p:spPr>
        <p:txBody>
          <a:bodyPr/>
          <a:lstStyle/>
          <a:p>
            <a:pPr algn="ctr"/>
            <a:r>
              <a:rPr lang="nb-NO" sz="2000" i="1" dirty="0" smtClean="0"/>
              <a:t>1000 boliger</a:t>
            </a:r>
          </a:p>
          <a:p>
            <a:pPr algn="ctr"/>
            <a:r>
              <a:rPr lang="nb-NO" sz="2000" i="1" dirty="0" smtClean="0"/>
              <a:t>4 byer</a:t>
            </a:r>
          </a:p>
          <a:p>
            <a:pPr algn="ctr"/>
            <a:endParaRPr lang="en-US" sz="20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006913" cy="261610"/>
          </a:xfrm>
        </p:spPr>
        <p:txBody>
          <a:bodyPr/>
          <a:lstStyle/>
          <a:p>
            <a:r>
              <a:rPr lang="nb-NO" dirty="0" smtClean="0"/>
              <a:t>Case 2 - hjemmehotell</a:t>
            </a:r>
            <a:endParaRPr lang="en-US" dirty="0"/>
          </a:p>
        </p:txBody>
      </p:sp>
      <p:pic>
        <p:nvPicPr>
          <p:cNvPr id="4098" name="Picture 2" descr="http://www-media.onefinestay.com/images/logo/press/onefinestay-logo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26" y="756726"/>
            <a:ext cx="7447887" cy="134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386767" y="1914526"/>
            <a:ext cx="8354007" cy="3082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b-NO" sz="2800" i="1" dirty="0" smtClean="0"/>
          </a:p>
          <a:p>
            <a:pPr algn="ctr"/>
            <a:r>
              <a:rPr lang="nb-NO" sz="2800" i="1" dirty="0" smtClean="0"/>
              <a:t>”Bo som på hotell, men i en ekte bolig”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Leietakere:</a:t>
            </a:r>
          </a:p>
          <a:p>
            <a:r>
              <a:rPr lang="nb-NO" i="1" dirty="0" smtClean="0"/>
              <a:t>	”Jeg trenger en bolig uten trapper”</a:t>
            </a:r>
            <a:endParaRPr lang="nb-NO" dirty="0" smtClean="0"/>
          </a:p>
          <a:p>
            <a:r>
              <a:rPr lang="nb-NO" i="1" dirty="0" smtClean="0"/>
              <a:t>	”Hvor er strykehjernet?”</a:t>
            </a:r>
          </a:p>
          <a:p>
            <a:r>
              <a:rPr lang="nb-NO" i="1" dirty="0" smtClean="0"/>
              <a:t>	”Hvordan skrur jeg på vaskemaskinen?”</a:t>
            </a:r>
          </a:p>
          <a:p>
            <a:r>
              <a:rPr lang="nb-NO" dirty="0" smtClean="0"/>
              <a:t>Utleiere:</a:t>
            </a:r>
          </a:p>
          <a:p>
            <a:r>
              <a:rPr lang="nb-NO" dirty="0" smtClean="0"/>
              <a:t>	</a:t>
            </a:r>
            <a:r>
              <a:rPr lang="nb-NO" i="1" dirty="0" smtClean="0"/>
              <a:t>”Jeg vil ikke at ming-vasen skal stå fremme”</a:t>
            </a:r>
          </a:p>
          <a:p>
            <a:r>
              <a:rPr lang="nb-NO" dirty="0" smtClean="0"/>
              <a:t>Hotell:</a:t>
            </a:r>
          </a:p>
          <a:p>
            <a:r>
              <a:rPr lang="nb-NO" dirty="0" smtClean="0"/>
              <a:t>	</a:t>
            </a:r>
            <a:r>
              <a:rPr lang="nb-NO" i="1" dirty="0" smtClean="0"/>
              <a:t>”Hvor mye sengetøy må jeg ha med når jeg skal klargjøre?”</a:t>
            </a:r>
          </a:p>
          <a:p>
            <a:r>
              <a:rPr lang="nb-NO" i="1" dirty="0" smtClean="0"/>
              <a:t>	”Hvilke elektriske aparater må kontrolleres før utleie?”</a:t>
            </a:r>
          </a:p>
          <a:p>
            <a:r>
              <a:rPr lang="nb-NO" dirty="0" smtClean="0"/>
              <a:t>	Oppstart </a:t>
            </a:r>
            <a:r>
              <a:rPr lang="nb-NO" dirty="0" smtClean="0">
                <a:sym typeface="Wingdings" pitchFamily="2" charset="2"/>
              </a:rPr>
              <a:t> </a:t>
            </a:r>
            <a:r>
              <a:rPr lang="nb-NO" dirty="0" smtClean="0"/>
              <a:t>Rydde bort</a:t>
            </a:r>
          </a:p>
          <a:p>
            <a:r>
              <a:rPr lang="nb-NO" dirty="0" smtClean="0"/>
              <a:t>	Avslutning </a:t>
            </a:r>
            <a:r>
              <a:rPr lang="nb-NO" dirty="0" smtClean="0">
                <a:sym typeface="Wingdings" pitchFamily="2" charset="2"/>
              </a:rPr>
              <a:t> </a:t>
            </a:r>
            <a:r>
              <a:rPr lang="nb-NO" dirty="0" smtClean="0"/>
              <a:t>Sette tilbake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Case 2 - hjemmehotell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092193" cy="261610"/>
          </a:xfrm>
        </p:spPr>
        <p:txBody>
          <a:bodyPr/>
          <a:lstStyle/>
          <a:p>
            <a:r>
              <a:rPr lang="nb-NO" dirty="0" smtClean="0"/>
              <a:t>One fine </a:t>
            </a:r>
            <a:r>
              <a:rPr lang="nb-NO" dirty="0" err="1" smtClean="0"/>
              <a:t>stay’s</a:t>
            </a:r>
            <a:r>
              <a:rPr lang="nb-NO" dirty="0" smtClean="0"/>
              <a:t> løsning</a:t>
            </a:r>
            <a:endParaRPr lang="nb-NO" dirty="0"/>
          </a:p>
        </p:txBody>
      </p:sp>
      <p:pic>
        <p:nvPicPr>
          <p:cNvPr id="4" name="Picture 2" descr="http://blogs.mulesoft.org/wp-content/uploads/2013/06/neo4j_notag_white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894" y="1484194"/>
            <a:ext cx="50863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4158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767" y="1040586"/>
            <a:ext cx="4157937" cy="3956863"/>
          </a:xfrm>
        </p:spPr>
        <p:txBody>
          <a:bodyPr/>
          <a:lstStyle/>
          <a:p>
            <a:r>
              <a:rPr lang="nb-NO" dirty="0" smtClean="0"/>
              <a:t>Innhold, layout og kategorier i samme datamodell</a:t>
            </a:r>
          </a:p>
          <a:p>
            <a:endParaRPr lang="nb-NO" dirty="0" smtClean="0"/>
          </a:p>
          <a:p>
            <a:r>
              <a:rPr lang="nb-NO" dirty="0" smtClean="0"/>
              <a:t>Neo4J</a:t>
            </a:r>
          </a:p>
          <a:p>
            <a:r>
              <a:rPr lang="nb-NO" dirty="0" smtClean="0"/>
              <a:t>Kaiso (Python)</a:t>
            </a:r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en-US" dirty="0" smtClean="0">
                <a:hlinkClick r:id="rId2"/>
              </a:rPr>
              <a:t>http://www.onefinestay.com/</a:t>
            </a:r>
          </a:p>
          <a:p>
            <a:r>
              <a:rPr lang="en-US" dirty="0" smtClean="0">
                <a:hlinkClick r:id="rId2"/>
              </a:rPr>
              <a:t>http://neo4j.com/users/onefinestay/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088987" cy="261610"/>
          </a:xfrm>
        </p:spPr>
        <p:txBody>
          <a:bodyPr/>
          <a:lstStyle/>
          <a:p>
            <a:r>
              <a:rPr lang="nb-NO" dirty="0" smtClean="0"/>
              <a:t>One fine </a:t>
            </a:r>
            <a:r>
              <a:rPr lang="nb-NO" dirty="0" err="1" smtClean="0"/>
              <a:t>stay’s</a:t>
            </a:r>
            <a:r>
              <a:rPr lang="nb-NO" dirty="0" smtClean="0"/>
              <a:t> løsning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994477" y="2248469"/>
            <a:ext cx="982639" cy="38896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Strykehjern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994477" y="3012743"/>
            <a:ext cx="982639" cy="38896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Electrolux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94477" y="3787253"/>
            <a:ext cx="982639" cy="38896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050" dirty="0" smtClean="0"/>
              <a:t>EDB5236GR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994477" y="1484194"/>
            <a:ext cx="982639" cy="388961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Hjørneskap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994477" y="651625"/>
            <a:ext cx="982639" cy="388961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Vaskerom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endCxn id="8" idx="2"/>
          </p:cNvCxnSpPr>
          <p:nvPr/>
        </p:nvCxnSpPr>
        <p:spPr>
          <a:xfrm flipV="1">
            <a:off x="7485797" y="1040586"/>
            <a:ext cx="0" cy="443608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  <a:endCxn id="7" idx="2"/>
          </p:cNvCxnSpPr>
          <p:nvPr/>
        </p:nvCxnSpPr>
        <p:spPr>
          <a:xfrm flipV="1">
            <a:off x="7485797" y="1873155"/>
            <a:ext cx="0" cy="375314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5" idx="0"/>
          </p:cNvCxnSpPr>
          <p:nvPr/>
        </p:nvCxnSpPr>
        <p:spPr>
          <a:xfrm>
            <a:off x="7485797" y="2637430"/>
            <a:ext cx="0" cy="375313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6" idx="0"/>
          </p:cNvCxnSpPr>
          <p:nvPr/>
        </p:nvCxnSpPr>
        <p:spPr>
          <a:xfrm>
            <a:off x="7485797" y="3401704"/>
            <a:ext cx="0" cy="385549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522793" y="1484194"/>
            <a:ext cx="982639" cy="56297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Oskar Braatens gate 27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8" idx="1"/>
          </p:cNvCxnSpPr>
          <p:nvPr/>
        </p:nvCxnSpPr>
        <p:spPr>
          <a:xfrm flipH="1">
            <a:off x="6505432" y="846106"/>
            <a:ext cx="489045" cy="638088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1"/>
          </p:cNvCxnSpPr>
          <p:nvPr/>
        </p:nvCxnSpPr>
        <p:spPr>
          <a:xfrm flipH="1" flipV="1">
            <a:off x="6505432" y="2047164"/>
            <a:ext cx="489045" cy="395786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616"/>
            <a:ext cx="9144000" cy="60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089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980582" cy="261610"/>
          </a:xfrm>
        </p:spPr>
        <p:txBody>
          <a:bodyPr/>
          <a:lstStyle/>
          <a:p>
            <a:r>
              <a:rPr lang="en-US"/>
              <a:t>CasE 3</a:t>
            </a:r>
          </a:p>
        </p:txBody>
      </p:sp>
    </p:spTree>
    <p:extLst>
      <p:ext uri="{BB962C8B-B14F-4D97-AF65-F5344CB8AC3E}">
        <p14:creationId xmlns:p14="http://schemas.microsoft.com/office/powerpoint/2010/main" val="183075011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27" y="621580"/>
            <a:ext cx="577980" cy="10211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27" y="621580"/>
            <a:ext cx="577980" cy="10211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27" y="621580"/>
            <a:ext cx="577980" cy="1021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27" y="621580"/>
            <a:ext cx="577980" cy="102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862" y="3288182"/>
            <a:ext cx="1328737" cy="1646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538" y="1642746"/>
            <a:ext cx="933785" cy="1645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8182" y="212574"/>
            <a:ext cx="1210914" cy="2315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442" y="-2690"/>
            <a:ext cx="1037485" cy="1645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8073" y="1513715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98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4.02838E-6 C -0.00382 0.27082 -0.00677 0.54195 0.09788 0.53948 C 0.20254 0.53701 0.55832 0.08667 0.62721 -0.0148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6" y="263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7 4.02838E-6 C -0.01891 0.2446 -0.03488 0.48951 0.06994 0.53547 C 0.17494 0.58143 0.4009 0.42874 0.62721 0.27606 " pathEditMode="relative" rAng="0" ptsTypes="a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85" y="29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4.02838E-6 C -0.01562 0.21622 -0.02898 0.43245 0.07567 0.53331 C 0.1805 0.63417 0.53332 0.60549 0.62721 0.6045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11" y="317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302381" y="174556"/>
            <a:ext cx="4224338" cy="4816399"/>
          </a:xfrm>
        </p:spPr>
        <p:txBody>
          <a:bodyPr/>
          <a:lstStyle/>
          <a:p>
            <a:pPr algn="ctr"/>
            <a:r>
              <a:rPr lang="en-US" sz="2000" b="1"/>
              <a:t>Use Cases</a:t>
            </a:r>
            <a:endParaRPr lang="en-US"/>
          </a:p>
          <a:p>
            <a:pPr marL="285750" indent="-285750">
              <a:buFont typeface="Lucida Grande"/>
              <a:buChar char="-"/>
            </a:pPr>
            <a:r>
              <a:rPr lang="en-US"/>
              <a:t>One account may have many followers</a:t>
            </a:r>
          </a:p>
          <a:p>
            <a:pPr marL="285750" indent="-285750">
              <a:buFont typeface="Lucida Grande"/>
              <a:buChar char="-"/>
            </a:pPr>
            <a:r>
              <a:rPr lang="en-US"/>
              <a:t>One account may follow many accounts</a:t>
            </a:r>
          </a:p>
          <a:p>
            <a:pPr marL="285750" indent="-285750">
              <a:buFont typeface="Lucida Grande"/>
              <a:buChar char="-"/>
            </a:pPr>
            <a:endParaRPr lang="en-US"/>
          </a:p>
          <a:p>
            <a:pPr marL="285750" indent="-285750">
              <a:buFont typeface="Lucida Grande"/>
              <a:buChar char="-"/>
            </a:pPr>
            <a:r>
              <a:rPr lang="en-US"/>
              <a:t>One tweet should be available to all followers</a:t>
            </a:r>
          </a:p>
          <a:p>
            <a:pPr marL="285750" indent="-285750">
              <a:buFont typeface="Lucida Grande"/>
              <a:buChar char="-"/>
            </a:pPr>
            <a:r>
              <a:rPr lang="en-US"/>
              <a:t>@-mentions should be treated specially</a:t>
            </a:r>
          </a:p>
          <a:p>
            <a:pPr marL="285750" indent="-285750">
              <a:buFont typeface="Lucida Grande"/>
              <a:buChar char="-"/>
            </a:pPr>
            <a:r>
              <a:rPr lang="en-US"/>
              <a:t>Retweets should hold a reference to the original tweet</a:t>
            </a:r>
          </a:p>
          <a:p>
            <a:pPr marL="285750" indent="-285750">
              <a:buFont typeface="Lucida Grande"/>
              <a:buChar char="-"/>
            </a:pPr>
            <a:r>
              <a:rPr lang="en-US"/>
              <a:t>When a tweet is deleted, no user should be able to read that tweet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05912" y="174556"/>
            <a:ext cx="4225619" cy="481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/>
              <a:t>Statistics</a:t>
            </a:r>
          </a:p>
          <a:p>
            <a:r>
              <a:rPr lang="en-US"/>
              <a:t>1.000.000.000 users</a:t>
            </a:r>
          </a:p>
          <a:p>
            <a:r>
              <a:rPr lang="en-US"/>
              <a:t>284.000.000 active users</a:t>
            </a:r>
          </a:p>
          <a:p>
            <a:endParaRPr lang="en-US"/>
          </a:p>
          <a:p>
            <a:r>
              <a:rPr lang="en-US"/>
              <a:t>An account has on average 208 followers</a:t>
            </a:r>
          </a:p>
          <a:p>
            <a:r>
              <a:rPr lang="en-US"/>
              <a:t>@KatePerry has 66,176,832 followers</a:t>
            </a:r>
          </a:p>
          <a:p>
            <a:r>
              <a:rPr lang="en-US"/>
              <a:t>@ArabicBest follows 2,405,287 accounts</a:t>
            </a:r>
          </a:p>
          <a:p>
            <a:r>
              <a:rPr lang="en-US"/>
              <a:t>@VENETHIS has tweeted 37,687,495 times</a:t>
            </a:r>
          </a:p>
          <a:p>
            <a:endParaRPr lang="en-US"/>
          </a:p>
          <a:p>
            <a:r>
              <a:rPr lang="en-US"/>
              <a:t>The record is 618,725 tweets a minute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612386" y="174556"/>
            <a:ext cx="0" cy="4822893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14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95333" y="753254"/>
            <a:ext cx="3837156" cy="867508"/>
            <a:chOff x="4995333" y="753254"/>
            <a:chExt cx="3837156" cy="867508"/>
          </a:xfrm>
        </p:grpSpPr>
        <p:cxnSp>
          <p:nvCxnSpPr>
            <p:cNvPr id="4" name="Straight Arrow Connector 3"/>
            <p:cNvCxnSpPr/>
            <p:nvPr/>
          </p:nvCxnSpPr>
          <p:spPr>
            <a:xfrm flipH="1">
              <a:off x="4995333" y="907143"/>
              <a:ext cx="1511905" cy="713619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507238" y="753254"/>
              <a:ext cx="2325251" cy="307777"/>
            </a:xfrm>
            <a:prstGeom prst="rect">
              <a:avLst/>
            </a:prstGeom>
            <a:noFill/>
            <a:ln w="12700" cmpd="sng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Graph Database (FlockDB)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143000" y="1294190"/>
            <a:ext cx="2824238" cy="3749524"/>
          </a:xfrm>
          <a:prstGeom prst="rect">
            <a:avLst/>
          </a:prstGeom>
          <a:solidFill>
            <a:srgbClr val="6C6559">
              <a:alpha val="18000"/>
            </a:srgbClr>
          </a:solidFill>
          <a:ln w="28575" cmpd="sng">
            <a:solidFill>
              <a:srgbClr val="6C65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9016" y="1294190"/>
            <a:ext cx="1521984" cy="3749524"/>
          </a:xfrm>
          <a:prstGeom prst="rect">
            <a:avLst/>
          </a:prstGeom>
          <a:solidFill>
            <a:srgbClr val="6C6559">
              <a:alpha val="18000"/>
            </a:srgbClr>
          </a:solidFill>
          <a:ln w="28575" cmpd="sng">
            <a:solidFill>
              <a:srgbClr val="6C65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519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4574"/>
            <a:ext cx="9144000" cy="60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184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9" y="94710"/>
            <a:ext cx="8917343" cy="495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ndcloud_stats_screenshot-39c6b4a2d0e59e90585906dc326f77f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4837"/>
          <a:stretch/>
        </p:blipFill>
        <p:spPr>
          <a:xfrm>
            <a:off x="-304800" y="0"/>
            <a:ext cx="98425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5400"/>
            <a:ext cx="41857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000" dirty="0"/>
              <a:t>https://</a:t>
            </a:r>
            <a:r>
              <a:rPr lang="en-US" sz="1000" dirty="0" err="1"/>
              <a:t>developers.soundcloud.com</a:t>
            </a:r>
            <a:r>
              <a:rPr lang="en-US" sz="1000" dirty="0"/>
              <a:t>/blog/real-time-counts-with-stitch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1926173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770" y="717394"/>
            <a:ext cx="3995996" cy="4197506"/>
          </a:xfrm>
        </p:spPr>
        <p:txBody>
          <a:bodyPr/>
          <a:lstStyle/>
          <a:p>
            <a:r>
              <a:rPr lang="nb-NO" b="1" dirty="0" smtClean="0"/>
              <a:t>Statistikk om avspilling</a:t>
            </a:r>
          </a:p>
          <a:p>
            <a:r>
              <a:rPr lang="nb-NO" b="1" dirty="0"/>
              <a:t>	</a:t>
            </a:r>
            <a:r>
              <a:rPr lang="nb-NO" dirty="0" smtClean="0"/>
              <a:t>Hvor mange avspillinger har hvert enkelt spor i følgende dimensjoner: referent, lytter, tredjeparts applikasjon, land og totalt.</a:t>
            </a:r>
          </a:p>
          <a:p>
            <a:r>
              <a:rPr lang="nb-NO" dirty="0"/>
              <a:t>	</a:t>
            </a:r>
            <a:r>
              <a:rPr lang="nb-NO" dirty="0" smtClean="0"/>
              <a:t>Antallet i hver dimensjon må kunne avgrenses i følgende tidsområder: all tid, for øyeblikket valgt tidsrom og forrige tilsvarende valgte tidsrom for å kunne vise prosentvis endring.</a:t>
            </a:r>
          </a:p>
          <a:p>
            <a:endParaRPr lang="nb-NO" dirty="0" smtClean="0"/>
          </a:p>
        </p:txBody>
      </p:sp>
      <p:sp>
        <p:nvSpPr>
          <p:cNvPr id="4" name="Plassholder for innhold 3"/>
          <p:cNvSpPr>
            <a:spLocks noGrp="1"/>
          </p:cNvSpPr>
          <p:nvPr>
            <p:ph idx="10"/>
          </p:nvPr>
        </p:nvSpPr>
        <p:spPr>
          <a:xfrm>
            <a:off x="4744779" y="717394"/>
            <a:ext cx="3995996" cy="4197506"/>
          </a:xfrm>
        </p:spPr>
        <p:txBody>
          <a:bodyPr/>
          <a:lstStyle/>
          <a:p>
            <a:endParaRPr lang="nb-NO" dirty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/>
              <a:t>	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928589" cy="261610"/>
          </a:xfrm>
        </p:spPr>
        <p:txBody>
          <a:bodyPr/>
          <a:lstStyle/>
          <a:p>
            <a:r>
              <a:rPr lang="nb-NO" dirty="0" smtClean="0"/>
              <a:t>Case 4 –</a:t>
            </a:r>
            <a:r>
              <a:rPr lang="nb-NO" dirty="0" err="1" smtClean="0"/>
              <a:t>soundcloud</a:t>
            </a:r>
            <a:r>
              <a:rPr lang="nb-NO" dirty="0" smtClean="0"/>
              <a:t>, Innhold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744779" y="717394"/>
            <a:ext cx="3995996" cy="4197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Innkommende data</a:t>
            </a:r>
          </a:p>
          <a:p>
            <a:r>
              <a:rPr lang="nb-NO" b="1" dirty="0" smtClean="0"/>
              <a:t>	</a:t>
            </a:r>
            <a:r>
              <a:rPr lang="nb-NO" dirty="0" smtClean="0"/>
              <a:t>Avspillings-</a:t>
            </a:r>
            <a:r>
              <a:rPr lang="nb-NO" dirty="0" err="1" smtClean="0"/>
              <a:t>eventer</a:t>
            </a:r>
            <a:r>
              <a:rPr lang="nb-NO" dirty="0" smtClean="0"/>
              <a:t> kommer kommer inn sekvensielt sortert på tid. Avspillingen har følgende datapunkter: </a:t>
            </a:r>
            <a:r>
              <a:rPr lang="nb-NO" dirty="0" err="1" smtClean="0"/>
              <a:t>created_at</a:t>
            </a:r>
            <a:r>
              <a:rPr lang="nb-NO" dirty="0" smtClean="0"/>
              <a:t>, </a:t>
            </a:r>
            <a:r>
              <a:rPr lang="nb-NO" dirty="0" err="1" smtClean="0"/>
              <a:t>track_id</a:t>
            </a:r>
            <a:r>
              <a:rPr lang="nb-NO" dirty="0" smtClean="0"/>
              <a:t>, </a:t>
            </a:r>
            <a:r>
              <a:rPr lang="nb-NO" dirty="0" err="1" smtClean="0"/>
              <a:t>user_id</a:t>
            </a:r>
            <a:r>
              <a:rPr lang="nb-NO" dirty="0" smtClean="0"/>
              <a:t>, referer, country og </a:t>
            </a:r>
            <a:r>
              <a:rPr lang="nb-NO" dirty="0" err="1" smtClean="0"/>
              <a:t>api_consumer_key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428380195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994522" cy="261610"/>
          </a:xfrm>
        </p:spPr>
        <p:txBody>
          <a:bodyPr/>
          <a:lstStyle/>
          <a:p>
            <a:r>
              <a:rPr lang="en-US" dirty="0" err="1" smtClean="0"/>
              <a:t>Soundclouds</a:t>
            </a:r>
            <a:r>
              <a:rPr lang="en-US" dirty="0" smtClean="0"/>
              <a:t> </a:t>
            </a:r>
            <a:r>
              <a:rPr lang="en-US" dirty="0" err="1" smtClean="0"/>
              <a:t>løsning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10" name="Content Placeholder 9" descr="Screen Shot 2015-03-10 at 21.57.3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" b="-2345"/>
          <a:stretch/>
        </p:blipFill>
        <p:spPr>
          <a:xfrm>
            <a:off x="387350" y="762000"/>
            <a:ext cx="8353425" cy="4483099"/>
          </a:xfrm>
        </p:spPr>
      </p:pic>
    </p:spTree>
    <p:extLst>
      <p:ext uri="{BB962C8B-B14F-4D97-AF65-F5344CB8AC3E}">
        <p14:creationId xmlns:p14="http://schemas.microsoft.com/office/powerpoint/2010/main" val="364317737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300" y="1879600"/>
            <a:ext cx="1562100" cy="1371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</a:t>
            </a:r>
          </a:p>
        </p:txBody>
      </p:sp>
      <p:sp>
        <p:nvSpPr>
          <p:cNvPr id="3" name="Striped Right Arrow 2"/>
          <p:cNvSpPr/>
          <p:nvPr/>
        </p:nvSpPr>
        <p:spPr>
          <a:xfrm>
            <a:off x="2705100" y="2413000"/>
            <a:ext cx="1168400" cy="406400"/>
          </a:xfrm>
          <a:prstGeom prst="striped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05100" y="2095500"/>
            <a:ext cx="1114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Hourly jobs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0" y="1168400"/>
            <a:ext cx="1562100" cy="13716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 by hour</a:t>
            </a:r>
          </a:p>
        </p:txBody>
      </p:sp>
      <p:sp>
        <p:nvSpPr>
          <p:cNvPr id="6" name="Rectangle 5"/>
          <p:cNvSpPr/>
          <p:nvPr/>
        </p:nvSpPr>
        <p:spPr>
          <a:xfrm>
            <a:off x="5892800" y="1168400"/>
            <a:ext cx="1562100" cy="13716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 by country hour</a:t>
            </a:r>
          </a:p>
        </p:txBody>
      </p:sp>
      <p:sp>
        <p:nvSpPr>
          <p:cNvPr id="7" name="Oval 6"/>
          <p:cNvSpPr/>
          <p:nvPr/>
        </p:nvSpPr>
        <p:spPr>
          <a:xfrm>
            <a:off x="7569200" y="1676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013700" y="1676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458200" y="1676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5600" y="2692400"/>
            <a:ext cx="1562100" cy="13716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 by day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92800" y="2692400"/>
            <a:ext cx="1562100" cy="13716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 by country day</a:t>
            </a:r>
          </a:p>
        </p:txBody>
      </p:sp>
      <p:sp>
        <p:nvSpPr>
          <p:cNvPr id="12" name="Oval 11"/>
          <p:cNvSpPr/>
          <p:nvPr/>
        </p:nvSpPr>
        <p:spPr>
          <a:xfrm>
            <a:off x="7569200" y="3200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013700" y="3200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458200" y="3200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12718" y="4771410"/>
            <a:ext cx="52350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developers.soundcloud.com</a:t>
            </a:r>
            <a:r>
              <a:rPr lang="en-US" sz="1200" dirty="0"/>
              <a:t>/blog/</a:t>
            </a:r>
            <a:r>
              <a:rPr lang="en-US" sz="1200" dirty="0" err="1"/>
              <a:t>mysql</a:t>
            </a:r>
            <a:r>
              <a:rPr lang="en-US" sz="1200" dirty="0"/>
              <a:t>-stats-old-faithful</a:t>
            </a:r>
          </a:p>
        </p:txBody>
      </p:sp>
    </p:spTree>
    <p:extLst>
      <p:ext uri="{BB962C8B-B14F-4D97-AF65-F5344CB8AC3E}">
        <p14:creationId xmlns:p14="http://schemas.microsoft.com/office/powerpoint/2010/main" val="416183371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00px-Cassandra_logo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80" r="-2078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588124" cy="261610"/>
          </a:xfrm>
        </p:spPr>
        <p:txBody>
          <a:bodyPr/>
          <a:lstStyle/>
          <a:p>
            <a:r>
              <a:rPr lang="en-US" dirty="0" err="1" smtClean="0"/>
              <a:t>Soundcloud</a:t>
            </a:r>
            <a:r>
              <a:rPr lang="en-US" dirty="0" smtClean="0"/>
              <a:t> new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2440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itch_diagram-3ca826f82be1423151d60634971a47f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7531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8366" y="4826000"/>
            <a:ext cx="498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/>
              <a:t>https://</a:t>
            </a:r>
            <a:r>
              <a:rPr lang="en-US" sz="1200" dirty="0" err="1"/>
              <a:t>developers.soundcloud.com</a:t>
            </a:r>
            <a:r>
              <a:rPr lang="en-US" sz="1200" dirty="0"/>
              <a:t>/blog/real-time-counts-with-stitch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620296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5165" cy="60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38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5086"/>
          <a:stretch>
            <a:fillRect/>
          </a:stretch>
        </p:blipFill>
        <p:spPr bwMode="auto">
          <a:xfrm>
            <a:off x="0" y="0"/>
            <a:ext cx="9143999" cy="52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770" y="717394"/>
            <a:ext cx="3995996" cy="4197506"/>
          </a:xfrm>
        </p:spPr>
        <p:txBody>
          <a:bodyPr/>
          <a:lstStyle/>
          <a:p>
            <a:r>
              <a:rPr lang="nb-NO" b="1" dirty="0" smtClean="0"/>
              <a:t>Historikk</a:t>
            </a:r>
          </a:p>
          <a:p>
            <a:r>
              <a:rPr lang="nb-NO" dirty="0" smtClean="0"/>
              <a:t>	Hva trodde vi på tidspunkt </a:t>
            </a:r>
            <a:r>
              <a:rPr lang="nb-NO" dirty="0" err="1" smtClean="0"/>
              <a:t>X</a:t>
            </a:r>
            <a:r>
              <a:rPr lang="nb-NO" dirty="0" smtClean="0"/>
              <a:t>?</a:t>
            </a:r>
          </a:p>
          <a:p>
            <a:r>
              <a:rPr lang="nb-NO" dirty="0" smtClean="0"/>
              <a:t>	Hvordan var det </a:t>
            </a:r>
            <a:r>
              <a:rPr lang="nb-NO" u="sng" dirty="0" smtClean="0"/>
              <a:t>faktisk</a:t>
            </a:r>
            <a:r>
              <a:rPr lang="nb-NO" dirty="0" smtClean="0"/>
              <a:t> på tidspunkt </a:t>
            </a:r>
            <a:r>
              <a:rPr lang="nb-NO" dirty="0" err="1" smtClean="0"/>
              <a:t>X</a:t>
            </a:r>
            <a:r>
              <a:rPr lang="nb-NO" dirty="0" smtClean="0"/>
              <a:t>?</a:t>
            </a:r>
          </a:p>
          <a:p>
            <a:r>
              <a:rPr lang="nb-NO" b="1" dirty="0" smtClean="0"/>
              <a:t>Søk</a:t>
            </a:r>
          </a:p>
          <a:p>
            <a:r>
              <a:rPr lang="nb-NO" dirty="0"/>
              <a:t>	</a:t>
            </a:r>
            <a:r>
              <a:rPr lang="nb-NO" dirty="0" smtClean="0"/>
              <a:t>Vilkårlige felter</a:t>
            </a:r>
          </a:p>
          <a:p>
            <a:r>
              <a:rPr lang="nb-NO" dirty="0"/>
              <a:t>	</a:t>
            </a:r>
            <a:r>
              <a:rPr lang="nb-NO" dirty="0" smtClean="0"/>
              <a:t>Inkludert historiske verdier</a:t>
            </a:r>
          </a:p>
          <a:p>
            <a:r>
              <a:rPr lang="nb-NO" dirty="0"/>
              <a:t>	</a:t>
            </a:r>
            <a:r>
              <a:rPr lang="nb-NO" dirty="0" smtClean="0"/>
              <a:t>Innenfor en familie</a:t>
            </a:r>
          </a:p>
          <a:p>
            <a:r>
              <a:rPr lang="nb-NO" b="1" dirty="0" smtClean="0"/>
              <a:t>Tjenester</a:t>
            </a:r>
          </a:p>
          <a:p>
            <a:r>
              <a:rPr lang="nb-NO" dirty="0" smtClean="0"/>
              <a:t>	Søk og oppslag</a:t>
            </a:r>
          </a:p>
          <a:p>
            <a:r>
              <a:rPr lang="nb-NO" dirty="0" smtClean="0"/>
              <a:t>	Løpende oppdateringer («push»)</a:t>
            </a:r>
          </a:p>
          <a:p>
            <a:r>
              <a:rPr lang="nb-NO" dirty="0"/>
              <a:t>	</a:t>
            </a:r>
            <a:r>
              <a:rPr lang="nb-NO" dirty="0" smtClean="0"/>
              <a:t>Regelmessig </a:t>
            </a:r>
            <a:r>
              <a:rPr lang="nb-NO" dirty="0" err="1" smtClean="0"/>
              <a:t>filgenerering</a:t>
            </a:r>
            <a:r>
              <a:rPr lang="nb-NO" dirty="0" smtClean="0"/>
              <a:t> og -utsending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idx="10"/>
          </p:nvPr>
        </p:nvSpPr>
        <p:spPr>
          <a:xfrm>
            <a:off x="4744779" y="717394"/>
            <a:ext cx="3995996" cy="4197506"/>
          </a:xfrm>
        </p:spPr>
        <p:txBody>
          <a:bodyPr/>
          <a:lstStyle/>
          <a:p>
            <a:r>
              <a:rPr lang="nb-NO" b="1" dirty="0"/>
              <a:t>Informasjon</a:t>
            </a:r>
          </a:p>
          <a:p>
            <a:r>
              <a:rPr lang="nb-NO" dirty="0"/>
              <a:t>	Navn, Fødselsdato, etc.</a:t>
            </a:r>
          </a:p>
          <a:p>
            <a:r>
              <a:rPr lang="nb-NO" dirty="0"/>
              <a:t>	</a:t>
            </a:r>
            <a:r>
              <a:rPr lang="nb-NO" dirty="0" smtClean="0"/>
              <a:t>Adresser og kontaktinformasjon</a:t>
            </a:r>
            <a:endParaRPr lang="nb-NO" dirty="0"/>
          </a:p>
          <a:p>
            <a:r>
              <a:rPr lang="nb-NO" dirty="0"/>
              <a:t>	Fødselsnummer og andre ID-er</a:t>
            </a:r>
          </a:p>
          <a:p>
            <a:r>
              <a:rPr lang="nb-NO" b="1" dirty="0" smtClean="0"/>
              <a:t>Datamengde</a:t>
            </a:r>
            <a:endParaRPr lang="nb-NO" b="1" dirty="0"/>
          </a:p>
          <a:p>
            <a:r>
              <a:rPr lang="nb-NO" dirty="0"/>
              <a:t>	~10 millioner personer</a:t>
            </a:r>
          </a:p>
          <a:p>
            <a:r>
              <a:rPr lang="nb-NO" dirty="0"/>
              <a:t>	~50 millioner </a:t>
            </a:r>
            <a:r>
              <a:rPr lang="nb-NO" dirty="0" smtClean="0"/>
              <a:t>relasjoner</a:t>
            </a:r>
          </a:p>
          <a:p>
            <a:r>
              <a:rPr lang="nb-NO" b="1" dirty="0" smtClean="0"/>
              <a:t>Ytelse</a:t>
            </a:r>
          </a:p>
          <a:p>
            <a:r>
              <a:rPr lang="nb-NO" dirty="0"/>
              <a:t>	</a:t>
            </a:r>
            <a:r>
              <a:rPr lang="nb-NO" dirty="0" smtClean="0"/>
              <a:t>1000-vis av oppslag per sekund?</a:t>
            </a:r>
          </a:p>
          <a:p>
            <a:r>
              <a:rPr lang="nb-NO" b="1" dirty="0"/>
              <a:t>Tilgangskontroll</a:t>
            </a:r>
          </a:p>
          <a:p>
            <a:r>
              <a:rPr lang="nb-NO" dirty="0"/>
              <a:t>	Ned til feltnivå</a:t>
            </a:r>
          </a:p>
          <a:p>
            <a:r>
              <a:rPr lang="nb-NO" dirty="0"/>
              <a:t>	Sporbarhet</a:t>
            </a:r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/>
              <a:t>	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4531049" cy="261610"/>
          </a:xfrm>
        </p:spPr>
        <p:txBody>
          <a:bodyPr/>
          <a:lstStyle/>
          <a:p>
            <a:r>
              <a:rPr lang="nb-NO" dirty="0" smtClean="0"/>
              <a:t>Case 5 – Folkeregisteret, Innhold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4524315" cy="261610"/>
          </a:xfrm>
        </p:spPr>
        <p:txBody>
          <a:bodyPr/>
          <a:lstStyle/>
          <a:p>
            <a:r>
              <a:rPr lang="nb-NO" dirty="0" smtClean="0"/>
              <a:t>Folkeregister – mulig arkitektur</a:t>
            </a:r>
            <a:endParaRPr lang="nb-NO" dirty="0"/>
          </a:p>
        </p:txBody>
      </p:sp>
      <p:grpSp>
        <p:nvGrpSpPr>
          <p:cNvPr id="38" name="Gruppe 37"/>
          <p:cNvGrpSpPr/>
          <p:nvPr/>
        </p:nvGrpSpPr>
        <p:grpSpPr>
          <a:xfrm>
            <a:off x="3662508" y="763034"/>
            <a:ext cx="1400174" cy="1316692"/>
            <a:chOff x="1438276" y="2296559"/>
            <a:chExt cx="1400174" cy="1316692"/>
          </a:xfrm>
        </p:grpSpPr>
        <p:sp>
          <p:nvSpPr>
            <p:cNvPr id="4" name="Avrundet rektangel 3"/>
            <p:cNvSpPr/>
            <p:nvPr/>
          </p:nvSpPr>
          <p:spPr>
            <a:xfrm>
              <a:off x="1438276" y="2296559"/>
              <a:ext cx="1400174" cy="1316692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20" name="Picture 8" descr="https://avatars0.githubusercontent.com/u/1478702?v=3&amp;s=2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989" y="2519531"/>
              <a:ext cx="870747" cy="87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kstSylinder 25"/>
            <p:cNvSpPr txBox="1"/>
            <p:nvPr/>
          </p:nvSpPr>
          <p:spPr>
            <a:xfrm>
              <a:off x="1438276" y="2335186"/>
              <a:ext cx="1400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nb-NO" sz="1200" dirty="0" smtClean="0"/>
                <a:t>Hendelser</a:t>
              </a:r>
            </a:p>
          </p:txBody>
        </p:sp>
      </p:grpSp>
      <p:grpSp>
        <p:nvGrpSpPr>
          <p:cNvPr id="39" name="Gruppe 38"/>
          <p:cNvGrpSpPr/>
          <p:nvPr/>
        </p:nvGrpSpPr>
        <p:grpSpPr>
          <a:xfrm>
            <a:off x="2958453" y="3363185"/>
            <a:ext cx="2808287" cy="792064"/>
            <a:chOff x="4811712" y="4018062"/>
            <a:chExt cx="2808287" cy="792064"/>
          </a:xfrm>
        </p:grpSpPr>
        <p:sp>
          <p:nvSpPr>
            <p:cNvPr id="12" name="Avrundet rektangel 11"/>
            <p:cNvSpPr/>
            <p:nvPr/>
          </p:nvSpPr>
          <p:spPr>
            <a:xfrm>
              <a:off x="4811712" y="4018062"/>
              <a:ext cx="2808287" cy="792064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6148" name="Picture 4" descr="https://s3.amazonaws.com/kinlane-productions/api-evangelist/elasticsearch/elastic-search-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4286306"/>
              <a:ext cx="2470150" cy="36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kstSylinder 32"/>
            <p:cNvSpPr txBox="1"/>
            <p:nvPr/>
          </p:nvSpPr>
          <p:spPr>
            <a:xfrm>
              <a:off x="5658642" y="4027643"/>
              <a:ext cx="111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nb-NO" sz="1400" dirty="0" smtClean="0"/>
                <a:t>Søk</a:t>
              </a:r>
            </a:p>
          </p:txBody>
        </p:sp>
      </p:grpSp>
      <p:grpSp>
        <p:nvGrpSpPr>
          <p:cNvPr id="37" name="Gruppe 36"/>
          <p:cNvGrpSpPr/>
          <p:nvPr/>
        </p:nvGrpSpPr>
        <p:grpSpPr>
          <a:xfrm>
            <a:off x="607216" y="3137830"/>
            <a:ext cx="1400174" cy="1316692"/>
            <a:chOff x="4811712" y="2296559"/>
            <a:chExt cx="1400174" cy="1316692"/>
          </a:xfrm>
        </p:grpSpPr>
        <p:sp>
          <p:nvSpPr>
            <p:cNvPr id="40" name="Avrundet rektangel 39"/>
            <p:cNvSpPr/>
            <p:nvPr/>
          </p:nvSpPr>
          <p:spPr>
            <a:xfrm>
              <a:off x="4811712" y="2296559"/>
              <a:ext cx="1400174" cy="1316692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41" name="Picture 8" descr="https://avatars0.githubusercontent.com/u/1478702?v=3&amp;s=2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425" y="2605256"/>
              <a:ext cx="870747" cy="87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kstSylinder 41"/>
            <p:cNvSpPr txBox="1"/>
            <p:nvPr/>
          </p:nvSpPr>
          <p:spPr>
            <a:xfrm>
              <a:off x="4811712" y="2335186"/>
              <a:ext cx="1400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nb-NO" sz="1200" dirty="0" smtClean="0"/>
                <a:t>Aggregater</a:t>
              </a:r>
            </a:p>
          </p:txBody>
        </p:sp>
      </p:grpSp>
      <p:grpSp>
        <p:nvGrpSpPr>
          <p:cNvPr id="36" name="Gruppe 35"/>
          <p:cNvGrpSpPr/>
          <p:nvPr/>
        </p:nvGrpSpPr>
        <p:grpSpPr>
          <a:xfrm>
            <a:off x="6633368" y="3137830"/>
            <a:ext cx="1808162" cy="1316692"/>
            <a:chOff x="4811713" y="556546"/>
            <a:chExt cx="1808162" cy="1316692"/>
          </a:xfrm>
        </p:grpSpPr>
        <p:sp>
          <p:nvSpPr>
            <p:cNvPr id="11" name="Avrundet rektangel 10"/>
            <p:cNvSpPr/>
            <p:nvPr/>
          </p:nvSpPr>
          <p:spPr>
            <a:xfrm>
              <a:off x="4811713" y="556546"/>
              <a:ext cx="1808162" cy="1316692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6154" name="Picture 10" descr="http://blogs.mulesoft.org/wp-content/uploads/2013/06/neo4j_notag_whiteb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40" y="1018632"/>
              <a:ext cx="1438275" cy="77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kstSylinder 44"/>
            <p:cNvSpPr txBox="1"/>
            <p:nvPr/>
          </p:nvSpPr>
          <p:spPr>
            <a:xfrm>
              <a:off x="4815682" y="623221"/>
              <a:ext cx="180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nb-NO" sz="1200" dirty="0" smtClean="0"/>
                <a:t>Familierelasjoner</a:t>
              </a:r>
            </a:p>
          </p:txBody>
        </p:sp>
      </p:grpSp>
      <p:cxnSp>
        <p:nvCxnSpPr>
          <p:cNvPr id="44" name="Buet linje 43"/>
          <p:cNvCxnSpPr>
            <a:stCxn id="4" idx="2"/>
            <a:endCxn id="40" idx="0"/>
          </p:cNvCxnSpPr>
          <p:nvPr/>
        </p:nvCxnSpPr>
        <p:spPr>
          <a:xfrm rot="5400000">
            <a:off x="2305897" y="1081132"/>
            <a:ext cx="1058104" cy="3055292"/>
          </a:xfrm>
          <a:prstGeom prst="curvedConnector3">
            <a:avLst/>
          </a:prstGeom>
          <a:ln w="190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Buet linje 46"/>
          <p:cNvCxnSpPr>
            <a:stCxn id="4" idx="2"/>
            <a:endCxn id="11" idx="0"/>
          </p:cNvCxnSpPr>
          <p:nvPr/>
        </p:nvCxnSpPr>
        <p:spPr>
          <a:xfrm rot="16200000" flipH="1">
            <a:off x="5420970" y="1021351"/>
            <a:ext cx="1058104" cy="3174854"/>
          </a:xfrm>
          <a:prstGeom prst="curvedConnector3">
            <a:avLst/>
          </a:prstGeom>
          <a:ln w="190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pil 48"/>
          <p:cNvCxnSpPr>
            <a:stCxn id="4" idx="2"/>
            <a:endCxn id="12" idx="0"/>
          </p:cNvCxnSpPr>
          <p:nvPr/>
        </p:nvCxnSpPr>
        <p:spPr>
          <a:xfrm>
            <a:off x="4362595" y="2079726"/>
            <a:ext cx="2" cy="1283459"/>
          </a:xfrm>
          <a:prstGeom prst="straightConnector1">
            <a:avLst/>
          </a:prstGeom>
          <a:ln w="190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7864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043" y="984136"/>
            <a:ext cx="5121915" cy="317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N</a:t>
            </a:r>
            <a:r>
              <a:rPr lang="en-US" sz="9600" dirty="0" smtClean="0"/>
              <a:t>ot </a:t>
            </a:r>
            <a:r>
              <a:rPr lang="en-US" sz="9600" dirty="0" smtClean="0">
                <a:solidFill>
                  <a:srgbClr val="FD5158"/>
                </a:solidFill>
              </a:rPr>
              <a:t>O</a:t>
            </a:r>
            <a:r>
              <a:rPr lang="en-US" sz="9600" dirty="0" smtClean="0"/>
              <a:t>nly 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334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4" y="-431801"/>
            <a:ext cx="9168504" cy="60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076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097551"/>
            <a:ext cx="4396995" cy="615553"/>
          </a:xfrm>
        </p:spPr>
        <p:txBody>
          <a:bodyPr/>
          <a:lstStyle/>
          <a:p>
            <a:r>
              <a:rPr lang="en-US" dirty="0"/>
              <a:t>NOSQL aND </a:t>
            </a:r>
            <a:br>
              <a:rPr lang="en-US" dirty="0"/>
            </a:br>
            <a:r>
              <a:rPr lang="en-US" dirty="0"/>
              <a:t>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NTNU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Frode Bjerke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119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iley Face 2"/>
          <p:cNvSpPr/>
          <p:nvPr/>
        </p:nvSpPr>
        <p:spPr>
          <a:xfrm>
            <a:off x="1097083" y="1122289"/>
            <a:ext cx="1388403" cy="128094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873889" y="1122289"/>
            <a:ext cx="1388403" cy="128094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3873889" y="2986258"/>
            <a:ext cx="1388403" cy="128094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650695" y="2986258"/>
            <a:ext cx="1388403" cy="128094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650695" y="1122289"/>
            <a:ext cx="1388403" cy="128094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7083" y="2442307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Coders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73889" y="2442307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DBAs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0695" y="2438399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3889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Test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0695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Business</a:t>
            </a:r>
          </a:p>
        </p:txBody>
      </p:sp>
      <p:sp>
        <p:nvSpPr>
          <p:cNvPr id="14" name="Smiley Face 13"/>
          <p:cNvSpPr/>
          <p:nvPr/>
        </p:nvSpPr>
        <p:spPr>
          <a:xfrm>
            <a:off x="1097083" y="2986258"/>
            <a:ext cx="1388403" cy="128094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97083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Architects</a:t>
            </a:r>
          </a:p>
        </p:txBody>
      </p:sp>
    </p:spTree>
    <p:extLst>
      <p:ext uri="{BB962C8B-B14F-4D97-AF65-F5344CB8AC3E}">
        <p14:creationId xmlns:p14="http://schemas.microsoft.com/office/powerpoint/2010/main" val="31774621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6469364" y="2862407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706388" y="2862407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24705" y="2862407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469364" y="802018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06388" y="802018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24705" y="802018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1097083" y="1122289"/>
            <a:ext cx="1388403" cy="128094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873889" y="1122289"/>
            <a:ext cx="1388403" cy="128094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3873889" y="2986258"/>
            <a:ext cx="1388403" cy="128094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650695" y="2986258"/>
            <a:ext cx="1388403" cy="128094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650695" y="1122289"/>
            <a:ext cx="1388403" cy="128094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7083" y="2442307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Coders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73889" y="2442307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DBAs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0695" y="2438399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3889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Test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0695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Business</a:t>
            </a:r>
          </a:p>
        </p:txBody>
      </p:sp>
      <p:sp>
        <p:nvSpPr>
          <p:cNvPr id="14" name="Smiley Face 13"/>
          <p:cNvSpPr/>
          <p:nvPr/>
        </p:nvSpPr>
        <p:spPr>
          <a:xfrm>
            <a:off x="1097083" y="2986258"/>
            <a:ext cx="1388403" cy="128094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97083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Architects</a:t>
            </a:r>
          </a:p>
        </p:txBody>
      </p:sp>
    </p:spTree>
    <p:extLst>
      <p:ext uri="{BB962C8B-B14F-4D97-AF65-F5344CB8AC3E}">
        <p14:creationId xmlns:p14="http://schemas.microsoft.com/office/powerpoint/2010/main" val="148509315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gnetic Disk 1"/>
          <p:cNvSpPr/>
          <p:nvPr/>
        </p:nvSpPr>
        <p:spPr>
          <a:xfrm>
            <a:off x="3731846" y="2940539"/>
            <a:ext cx="1680308" cy="1817077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Enterprise database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31846" y="556847"/>
            <a:ext cx="1680308" cy="155330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Monolithic Application</a:t>
            </a:r>
          </a:p>
        </p:txBody>
      </p:sp>
      <p:cxnSp>
        <p:nvCxnSpPr>
          <p:cNvPr id="5" name="Straight Arrow Connector 4"/>
          <p:cNvCxnSpPr>
            <a:stCxn id="3" idx="2"/>
            <a:endCxn id="2" idx="1"/>
          </p:cNvCxnSpPr>
          <p:nvPr/>
        </p:nvCxnSpPr>
        <p:spPr>
          <a:xfrm>
            <a:off x="4572000" y="2110155"/>
            <a:ext cx="0" cy="830384"/>
          </a:xfrm>
          <a:prstGeom prst="straightConnector1">
            <a:avLst/>
          </a:prstGeom>
          <a:ln w="635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702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nolith-slippery-slo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9144000" cy="510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58001"/>
            <a:ext cx="40831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800" dirty="0">
                <a:solidFill>
                  <a:schemeClr val="accent1"/>
                </a:solidFill>
              </a:rPr>
              <a:t>http://</a:t>
            </a:r>
            <a:r>
              <a:rPr lang="en-US" sz="800" dirty="0" err="1">
                <a:solidFill>
                  <a:schemeClr val="accent1"/>
                </a:solidFill>
              </a:rPr>
              <a:t>www.tigerteam.dk</a:t>
            </a:r>
            <a:r>
              <a:rPr lang="en-US" sz="800" dirty="0">
                <a:solidFill>
                  <a:schemeClr val="accent1"/>
                </a:solidFill>
              </a:rPr>
              <a:t>/</a:t>
            </a:r>
            <a:r>
              <a:rPr lang="en-US" sz="800" dirty="0" err="1">
                <a:solidFill>
                  <a:schemeClr val="accent1"/>
                </a:solidFill>
              </a:rPr>
              <a:t>wp</a:t>
            </a:r>
            <a:r>
              <a:rPr lang="en-US" sz="800" dirty="0">
                <a:solidFill>
                  <a:schemeClr val="accent1"/>
                </a:solidFill>
              </a:rPr>
              <a:t>-content/uploads/2014/05/monolith-slippery-</a:t>
            </a:r>
            <a:r>
              <a:rPr lang="en-US" sz="800" dirty="0" err="1">
                <a:solidFill>
                  <a:schemeClr val="accent1"/>
                </a:solidFill>
              </a:rPr>
              <a:t>slope.png</a:t>
            </a:r>
            <a:endParaRPr lang="en-US" sz="8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0012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0168" y="2417194"/>
            <a:ext cx="874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32829870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4406" y="2415419"/>
            <a:ext cx="152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LEAN STARTUP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01422611"/>
              </p:ext>
            </p:extLst>
          </p:nvPr>
        </p:nvGraphicFramePr>
        <p:xfrm>
          <a:off x="547077" y="692417"/>
          <a:ext cx="8040077" cy="4061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65051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eedometer-speed-wallpap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2265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981786"/>
            <a:ext cx="42627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800" dirty="0">
                <a:solidFill>
                  <a:schemeClr val="accent3"/>
                </a:solidFill>
              </a:rPr>
              <a:t>http://</a:t>
            </a:r>
            <a:r>
              <a:rPr lang="en-US" sz="800" dirty="0" err="1">
                <a:solidFill>
                  <a:schemeClr val="accent3"/>
                </a:solidFill>
              </a:rPr>
              <a:t>www.walldc.com</a:t>
            </a:r>
            <a:r>
              <a:rPr lang="en-US" sz="800" dirty="0">
                <a:solidFill>
                  <a:schemeClr val="accent3"/>
                </a:solidFill>
              </a:rPr>
              <a:t>/</a:t>
            </a:r>
            <a:r>
              <a:rPr lang="en-US" sz="800" dirty="0" err="1">
                <a:solidFill>
                  <a:schemeClr val="accent3"/>
                </a:solidFill>
              </a:rPr>
              <a:t>wp</a:t>
            </a:r>
            <a:r>
              <a:rPr lang="en-US" sz="800" dirty="0">
                <a:solidFill>
                  <a:schemeClr val="accent3"/>
                </a:solidFill>
              </a:rPr>
              <a:t>-content/uploads/2014/05/speedometer-speed-</a:t>
            </a:r>
            <a:r>
              <a:rPr lang="en-US" sz="800" dirty="0" err="1">
                <a:solidFill>
                  <a:schemeClr val="accent3"/>
                </a:solidFill>
              </a:rPr>
              <a:t>wallpaper.jpg</a:t>
            </a:r>
            <a:endParaRPr lang="en-US" sz="800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82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5923" y="2413000"/>
            <a:ext cx="548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The last 10 years in IT have been all about breaking down the silos.</a:t>
            </a:r>
          </a:p>
        </p:txBody>
      </p:sp>
    </p:spTree>
    <p:extLst>
      <p:ext uri="{BB962C8B-B14F-4D97-AF65-F5344CB8AC3E}">
        <p14:creationId xmlns:p14="http://schemas.microsoft.com/office/powerpoint/2010/main" val="7932650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0"/>
            <a:ext cx="7978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79119" y="1236298"/>
            <a:ext cx="5379419" cy="3480266"/>
            <a:chOff x="1165966" y="691196"/>
            <a:chExt cx="1377462" cy="810846"/>
          </a:xfrm>
        </p:grpSpPr>
        <p:sp>
          <p:nvSpPr>
            <p:cNvPr id="2" name="Rectangle 1"/>
            <p:cNvSpPr/>
            <p:nvPr/>
          </p:nvSpPr>
          <p:spPr>
            <a:xfrm>
              <a:off x="1165966" y="691196"/>
              <a:ext cx="1377462" cy="81084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" name="Smiley Face 2"/>
            <p:cNvSpPr/>
            <p:nvPr/>
          </p:nvSpPr>
          <p:spPr>
            <a:xfrm>
              <a:off x="1608417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" name="Smiley Face 3"/>
            <p:cNvSpPr/>
            <p:nvPr/>
          </p:nvSpPr>
          <p:spPr>
            <a:xfrm>
              <a:off x="1732583" y="818196"/>
              <a:ext cx="248332" cy="234462"/>
            </a:xfrm>
            <a:prstGeom prst="smileyFac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Smiley Face 4"/>
            <p:cNvSpPr/>
            <p:nvPr/>
          </p:nvSpPr>
          <p:spPr>
            <a:xfrm>
              <a:off x="1732583" y="1158164"/>
              <a:ext cx="248332" cy="234462"/>
            </a:xfrm>
            <a:prstGeom prst="smileyFace">
              <a:avLst/>
            </a:prstGeom>
            <a:solidFill>
              <a:schemeClr val="accent2"/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Smiley Face 5"/>
            <p:cNvSpPr/>
            <p:nvPr/>
          </p:nvSpPr>
          <p:spPr>
            <a:xfrm>
              <a:off x="2216160" y="1158164"/>
              <a:ext cx="248332" cy="234462"/>
            </a:xfrm>
            <a:prstGeom prst="smileyFac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Smiley Face 6"/>
            <p:cNvSpPr/>
            <p:nvPr/>
          </p:nvSpPr>
          <p:spPr>
            <a:xfrm>
              <a:off x="2216160" y="818196"/>
              <a:ext cx="248332" cy="234462"/>
            </a:xfrm>
            <a:prstGeom prst="smileyFac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miley Face 7"/>
            <p:cNvSpPr/>
            <p:nvPr/>
          </p:nvSpPr>
          <p:spPr>
            <a:xfrm>
              <a:off x="1392612" y="1158164"/>
              <a:ext cx="248332" cy="234462"/>
            </a:xfrm>
            <a:prstGeom prst="smileyFac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miley Face 8"/>
            <p:cNvSpPr/>
            <p:nvPr/>
          </p:nvSpPr>
          <p:spPr>
            <a:xfrm>
              <a:off x="2091994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Smiley Face 9"/>
            <p:cNvSpPr/>
            <p:nvPr/>
          </p:nvSpPr>
          <p:spPr>
            <a:xfrm>
              <a:off x="1268446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Smiley Face 10"/>
            <p:cNvSpPr/>
            <p:nvPr/>
          </p:nvSpPr>
          <p:spPr>
            <a:xfrm>
              <a:off x="1268446" y="1158164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20170" y="874392"/>
            <a:ext cx="131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Feature teams</a:t>
            </a:r>
          </a:p>
        </p:txBody>
      </p:sp>
    </p:spTree>
    <p:extLst>
      <p:ext uri="{BB962C8B-B14F-4D97-AF65-F5344CB8AC3E}">
        <p14:creationId xmlns:p14="http://schemas.microsoft.com/office/powerpoint/2010/main" val="26440227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09" y="2119568"/>
            <a:ext cx="2912074" cy="1456037"/>
          </a:xfrm>
          <a:prstGeom prst="rect">
            <a:avLst/>
          </a:prstGeom>
        </p:spPr>
      </p:pic>
      <p:pic>
        <p:nvPicPr>
          <p:cNvPr id="4" name="Picture 3" descr="KuDr42X_ITXghJhSInDZekNEF0jLt3NeVxtRye3tq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7" y="3095087"/>
            <a:ext cx="5849041" cy="1986606"/>
          </a:xfrm>
          <a:prstGeom prst="rect">
            <a:avLst/>
          </a:prstGeom>
        </p:spPr>
      </p:pic>
      <p:pic>
        <p:nvPicPr>
          <p:cNvPr id="5" name="Picture 4" descr="githu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18" y="3235147"/>
            <a:ext cx="2434688" cy="1623125"/>
          </a:xfrm>
          <a:prstGeom prst="rect">
            <a:avLst/>
          </a:prstGeom>
        </p:spPr>
      </p:pic>
      <p:pic>
        <p:nvPicPr>
          <p:cNvPr id="6" name="Picture 5" descr="jetty-logo-80x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58" y="1006011"/>
            <a:ext cx="2875280" cy="8128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67534319"/>
              </p:ext>
            </p:extLst>
          </p:nvPr>
        </p:nvGraphicFramePr>
        <p:xfrm>
          <a:off x="547077" y="692417"/>
          <a:ext cx="2048783" cy="163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171159" y="385719"/>
            <a:ext cx="2298767" cy="1414818"/>
            <a:chOff x="1165966" y="691196"/>
            <a:chExt cx="1377462" cy="810846"/>
          </a:xfrm>
        </p:grpSpPr>
        <p:sp>
          <p:nvSpPr>
            <p:cNvPr id="9" name="Rectangle 8"/>
            <p:cNvSpPr/>
            <p:nvPr/>
          </p:nvSpPr>
          <p:spPr>
            <a:xfrm>
              <a:off x="1165966" y="691196"/>
              <a:ext cx="1377462" cy="81084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0" name="Smiley Face 9"/>
            <p:cNvSpPr/>
            <p:nvPr/>
          </p:nvSpPr>
          <p:spPr>
            <a:xfrm>
              <a:off x="1608417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Smiley Face 10"/>
            <p:cNvSpPr/>
            <p:nvPr/>
          </p:nvSpPr>
          <p:spPr>
            <a:xfrm>
              <a:off x="1732583" y="818196"/>
              <a:ext cx="248332" cy="234462"/>
            </a:xfrm>
            <a:prstGeom prst="smileyFac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miley Face 11"/>
            <p:cNvSpPr/>
            <p:nvPr/>
          </p:nvSpPr>
          <p:spPr>
            <a:xfrm>
              <a:off x="1732583" y="1158164"/>
              <a:ext cx="248332" cy="234462"/>
            </a:xfrm>
            <a:prstGeom prst="smileyFace">
              <a:avLst/>
            </a:prstGeom>
            <a:solidFill>
              <a:schemeClr val="accent2"/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miley Face 12"/>
            <p:cNvSpPr/>
            <p:nvPr/>
          </p:nvSpPr>
          <p:spPr>
            <a:xfrm>
              <a:off x="2216160" y="1158164"/>
              <a:ext cx="248332" cy="234462"/>
            </a:xfrm>
            <a:prstGeom prst="smileyFac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miley Face 13"/>
            <p:cNvSpPr/>
            <p:nvPr/>
          </p:nvSpPr>
          <p:spPr>
            <a:xfrm>
              <a:off x="2216160" y="818196"/>
              <a:ext cx="248332" cy="234462"/>
            </a:xfrm>
            <a:prstGeom prst="smileyFac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miley Face 14"/>
            <p:cNvSpPr/>
            <p:nvPr/>
          </p:nvSpPr>
          <p:spPr>
            <a:xfrm>
              <a:off x="1392612" y="1158164"/>
              <a:ext cx="248332" cy="234462"/>
            </a:xfrm>
            <a:prstGeom prst="smileyFac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miley Face 15"/>
            <p:cNvSpPr/>
            <p:nvPr/>
          </p:nvSpPr>
          <p:spPr>
            <a:xfrm>
              <a:off x="2091994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7" name="Smiley Face 16"/>
            <p:cNvSpPr/>
            <p:nvPr/>
          </p:nvSpPr>
          <p:spPr>
            <a:xfrm>
              <a:off x="1268446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8" name="Smiley Face 17"/>
            <p:cNvSpPr/>
            <p:nvPr/>
          </p:nvSpPr>
          <p:spPr>
            <a:xfrm>
              <a:off x="1268446" y="1158164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62255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757840" y="691196"/>
            <a:ext cx="1377462" cy="81084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3" name="Hexagon 2"/>
          <p:cNvSpPr/>
          <p:nvPr/>
        </p:nvSpPr>
        <p:spPr>
          <a:xfrm>
            <a:off x="3606417" y="1756043"/>
            <a:ext cx="1684215" cy="137746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Billing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4" name="Hexagon 3"/>
          <p:cNvSpPr/>
          <p:nvPr/>
        </p:nvSpPr>
        <p:spPr>
          <a:xfrm>
            <a:off x="1033201" y="1756043"/>
            <a:ext cx="1684215" cy="137746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Customer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5" name="Hexagon 4"/>
          <p:cNvSpPr/>
          <p:nvPr/>
        </p:nvSpPr>
        <p:spPr>
          <a:xfrm>
            <a:off x="6236294" y="1756043"/>
            <a:ext cx="1684215" cy="137746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Catalog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1373172" y="3612197"/>
            <a:ext cx="967154" cy="1084384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Customer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8" name="Magnetic Disk 7"/>
          <p:cNvSpPr/>
          <p:nvPr/>
        </p:nvSpPr>
        <p:spPr>
          <a:xfrm>
            <a:off x="3967880" y="3612197"/>
            <a:ext cx="967154" cy="1084384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Billing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6595803" y="3612197"/>
            <a:ext cx="967154" cy="1084384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Catalog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1851863" y="3133504"/>
            <a:ext cx="4886" cy="478693"/>
          </a:xfrm>
          <a:prstGeom prst="straightConnector1">
            <a:avLst/>
          </a:prstGeom>
          <a:ln w="635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46571" y="3133504"/>
            <a:ext cx="4886" cy="478693"/>
          </a:xfrm>
          <a:prstGeom prst="straightConnector1">
            <a:avLst/>
          </a:prstGeom>
          <a:ln w="635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75470" y="3133504"/>
            <a:ext cx="4886" cy="478693"/>
          </a:xfrm>
          <a:prstGeom prst="straightConnector1">
            <a:avLst/>
          </a:prstGeom>
          <a:ln w="635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miley Face 13"/>
          <p:cNvSpPr/>
          <p:nvPr/>
        </p:nvSpPr>
        <p:spPr>
          <a:xfrm>
            <a:off x="4200291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Smiley Face 14"/>
          <p:cNvSpPr/>
          <p:nvPr/>
        </p:nvSpPr>
        <p:spPr>
          <a:xfrm>
            <a:off x="4324457" y="818196"/>
            <a:ext cx="248332" cy="23446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Smiley Face 15"/>
          <p:cNvSpPr/>
          <p:nvPr/>
        </p:nvSpPr>
        <p:spPr>
          <a:xfrm>
            <a:off x="4324457" y="1158164"/>
            <a:ext cx="248332" cy="23446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4808034" y="1158164"/>
            <a:ext cx="248332" cy="23446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Smiley Face 17"/>
          <p:cNvSpPr/>
          <p:nvPr/>
        </p:nvSpPr>
        <p:spPr>
          <a:xfrm>
            <a:off x="4808034" y="818196"/>
            <a:ext cx="248332" cy="23446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3984486" y="1158164"/>
            <a:ext cx="248332" cy="23446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Smiley Face 25"/>
          <p:cNvSpPr/>
          <p:nvPr/>
        </p:nvSpPr>
        <p:spPr>
          <a:xfrm>
            <a:off x="4683868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Smiley Face 26"/>
          <p:cNvSpPr/>
          <p:nvPr/>
        </p:nvSpPr>
        <p:spPr>
          <a:xfrm>
            <a:off x="3860320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3860320" y="1158164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757840" y="412726"/>
            <a:ext cx="114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Billing team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88597" y="691196"/>
            <a:ext cx="1377462" cy="81084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33" name="Smiley Face 32"/>
          <p:cNvSpPr/>
          <p:nvPr/>
        </p:nvSpPr>
        <p:spPr>
          <a:xfrm>
            <a:off x="6831048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" name="Smiley Face 33"/>
          <p:cNvSpPr/>
          <p:nvPr/>
        </p:nvSpPr>
        <p:spPr>
          <a:xfrm>
            <a:off x="6955214" y="818196"/>
            <a:ext cx="248332" cy="23446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Smiley Face 34"/>
          <p:cNvSpPr/>
          <p:nvPr/>
        </p:nvSpPr>
        <p:spPr>
          <a:xfrm>
            <a:off x="6955214" y="1158164"/>
            <a:ext cx="248332" cy="23446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Smiley Face 35"/>
          <p:cNvSpPr/>
          <p:nvPr/>
        </p:nvSpPr>
        <p:spPr>
          <a:xfrm>
            <a:off x="7438791" y="1158164"/>
            <a:ext cx="248332" cy="23446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Smiley Face 36"/>
          <p:cNvSpPr/>
          <p:nvPr/>
        </p:nvSpPr>
        <p:spPr>
          <a:xfrm>
            <a:off x="7438791" y="818196"/>
            <a:ext cx="248332" cy="23446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Smiley Face 37"/>
          <p:cNvSpPr/>
          <p:nvPr/>
        </p:nvSpPr>
        <p:spPr>
          <a:xfrm>
            <a:off x="6615243" y="1158164"/>
            <a:ext cx="248332" cy="23446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Smiley Face 38"/>
          <p:cNvSpPr/>
          <p:nvPr/>
        </p:nvSpPr>
        <p:spPr>
          <a:xfrm>
            <a:off x="7314625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Smiley Face 39"/>
          <p:cNvSpPr/>
          <p:nvPr/>
        </p:nvSpPr>
        <p:spPr>
          <a:xfrm>
            <a:off x="6491077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1" name="Smiley Face 40"/>
          <p:cNvSpPr/>
          <p:nvPr/>
        </p:nvSpPr>
        <p:spPr>
          <a:xfrm>
            <a:off x="6491077" y="1158164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388597" y="412726"/>
            <a:ext cx="122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Catalog team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65966" y="691196"/>
            <a:ext cx="1377462" cy="81084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44" name="Smiley Face 43"/>
          <p:cNvSpPr/>
          <p:nvPr/>
        </p:nvSpPr>
        <p:spPr>
          <a:xfrm>
            <a:off x="1608417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5" name="Smiley Face 44"/>
          <p:cNvSpPr/>
          <p:nvPr/>
        </p:nvSpPr>
        <p:spPr>
          <a:xfrm>
            <a:off x="1732583" y="818196"/>
            <a:ext cx="248332" cy="23446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Smiley Face 45"/>
          <p:cNvSpPr/>
          <p:nvPr/>
        </p:nvSpPr>
        <p:spPr>
          <a:xfrm>
            <a:off x="1732583" y="1158164"/>
            <a:ext cx="248332" cy="23446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Smiley Face 46"/>
          <p:cNvSpPr/>
          <p:nvPr/>
        </p:nvSpPr>
        <p:spPr>
          <a:xfrm>
            <a:off x="2216160" y="1158164"/>
            <a:ext cx="248332" cy="23446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Smiley Face 47"/>
          <p:cNvSpPr/>
          <p:nvPr/>
        </p:nvSpPr>
        <p:spPr>
          <a:xfrm>
            <a:off x="2216160" y="818196"/>
            <a:ext cx="248332" cy="23446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Smiley Face 48"/>
          <p:cNvSpPr/>
          <p:nvPr/>
        </p:nvSpPr>
        <p:spPr>
          <a:xfrm>
            <a:off x="1392612" y="1158164"/>
            <a:ext cx="248332" cy="23446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Smiley Face 49"/>
          <p:cNvSpPr/>
          <p:nvPr/>
        </p:nvSpPr>
        <p:spPr>
          <a:xfrm>
            <a:off x="2091994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1" name="Smiley Face 50"/>
          <p:cNvSpPr/>
          <p:nvPr/>
        </p:nvSpPr>
        <p:spPr>
          <a:xfrm>
            <a:off x="1268446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Smiley Face 51"/>
          <p:cNvSpPr/>
          <p:nvPr/>
        </p:nvSpPr>
        <p:spPr>
          <a:xfrm>
            <a:off x="1268446" y="1158164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165966" y="412726"/>
            <a:ext cx="1398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Customer team</a:t>
            </a:r>
          </a:p>
        </p:txBody>
      </p:sp>
    </p:spTree>
    <p:extLst>
      <p:ext uri="{BB962C8B-B14F-4D97-AF65-F5344CB8AC3E}">
        <p14:creationId xmlns:p14="http://schemas.microsoft.com/office/powerpoint/2010/main" val="2212204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119487" y="2430393"/>
            <a:ext cx="2907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000" dirty="0" smtClean="0"/>
              <a:t>Conway’s law</a:t>
            </a:r>
          </a:p>
        </p:txBody>
      </p:sp>
    </p:spTree>
    <p:extLst>
      <p:ext uri="{BB962C8B-B14F-4D97-AF65-F5344CB8AC3E}">
        <p14:creationId xmlns:p14="http://schemas.microsoft.com/office/powerpoint/2010/main" val="160841330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3204452" y="1652574"/>
            <a:ext cx="2721982" cy="1247038"/>
            <a:chOff x="1033201" y="1756043"/>
            <a:chExt cx="6887308" cy="2940538"/>
          </a:xfrm>
        </p:grpSpPr>
        <p:sp>
          <p:nvSpPr>
            <p:cNvPr id="94" name="Hexagon 93"/>
            <p:cNvSpPr/>
            <p:nvPr/>
          </p:nvSpPr>
          <p:spPr>
            <a:xfrm>
              <a:off x="3606417" y="1756043"/>
              <a:ext cx="1684215" cy="13774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>
              <a:off x="1033201" y="1756043"/>
              <a:ext cx="1684215" cy="13774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>
              <a:off x="6236294" y="1756043"/>
              <a:ext cx="1684215" cy="13774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Magnetic Disk 96"/>
            <p:cNvSpPr/>
            <p:nvPr/>
          </p:nvSpPr>
          <p:spPr>
            <a:xfrm>
              <a:off x="1373172" y="3612197"/>
              <a:ext cx="967154" cy="1084384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Magnetic Disk 97"/>
            <p:cNvSpPr/>
            <p:nvPr/>
          </p:nvSpPr>
          <p:spPr>
            <a:xfrm>
              <a:off x="3967880" y="3612197"/>
              <a:ext cx="967154" cy="1084384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Magnetic Disk 98"/>
            <p:cNvSpPr/>
            <p:nvPr/>
          </p:nvSpPr>
          <p:spPr>
            <a:xfrm>
              <a:off x="6595803" y="3612197"/>
              <a:ext cx="967154" cy="1084384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00" name="Straight Arrow Connector 99"/>
            <p:cNvCxnSpPr>
              <a:endCxn id="97" idx="1"/>
            </p:cNvCxnSpPr>
            <p:nvPr/>
          </p:nvCxnSpPr>
          <p:spPr>
            <a:xfrm>
              <a:off x="1851863" y="3133504"/>
              <a:ext cx="4886" cy="478693"/>
            </a:xfrm>
            <a:prstGeom prst="straightConnector1">
              <a:avLst/>
            </a:prstGeom>
            <a:ln w="635" cmpd="sng">
              <a:solidFill>
                <a:schemeClr val="accent2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4446571" y="3133504"/>
              <a:ext cx="4886" cy="478693"/>
            </a:xfrm>
            <a:prstGeom prst="straightConnector1">
              <a:avLst/>
            </a:prstGeom>
            <a:ln w="635" cmpd="sng">
              <a:solidFill>
                <a:schemeClr val="accent2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7075470" y="3133504"/>
              <a:ext cx="4886" cy="478693"/>
            </a:xfrm>
            <a:prstGeom prst="straightConnector1">
              <a:avLst/>
            </a:prstGeom>
            <a:ln w="635" cmpd="sng">
              <a:solidFill>
                <a:schemeClr val="accent2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3366567" y="2978132"/>
            <a:ext cx="2377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800" dirty="0" smtClean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2256194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3308" y="2363558"/>
            <a:ext cx="4177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Nobody talks to my database.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2720" y="1503785"/>
            <a:ext cx="4716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200" dirty="0" smtClean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6815705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3717" y="2366965"/>
            <a:ext cx="6629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000" dirty="0" smtClean="0"/>
              <a:t>“Forget all you learned about database theory in college.”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3717" y="2858247"/>
            <a:ext cx="5392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100" i="1" dirty="0" smtClean="0"/>
              <a:t>- Adrian </a:t>
            </a:r>
            <a:r>
              <a:rPr lang="en-US" sz="1100" i="1" dirty="0" err="1" smtClean="0"/>
              <a:t>Cockroft</a:t>
            </a:r>
            <a:r>
              <a:rPr lang="en-US" sz="1100" i="1" dirty="0" smtClean="0"/>
              <a:t>, Cloud Architect Netflix on databases in a microservices system.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720" y="1503785"/>
            <a:ext cx="5245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200" dirty="0" smtClean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51095065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2436" y="2363558"/>
            <a:ext cx="4126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Enables polyglot persistence.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2720" y="1503785"/>
            <a:ext cx="5216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200" dirty="0"/>
              <a:t>3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44937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_in_practi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87" y="251851"/>
            <a:ext cx="1276345" cy="1673430"/>
          </a:xfrm>
          <a:prstGeom prst="rect">
            <a:avLst/>
          </a:prstGeom>
        </p:spPr>
      </p:pic>
      <p:pic>
        <p:nvPicPr>
          <p:cNvPr id="4" name="Picture 3" descr="dd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7" y="2056762"/>
            <a:ext cx="2170418" cy="2871630"/>
          </a:xfrm>
          <a:prstGeom prst="rect">
            <a:avLst/>
          </a:prstGeom>
        </p:spPr>
      </p:pic>
      <p:pic>
        <p:nvPicPr>
          <p:cNvPr id="5" name="Picture 4" descr="phoeni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6" y="1925281"/>
            <a:ext cx="1891006" cy="2824373"/>
          </a:xfrm>
          <a:prstGeom prst="rect">
            <a:avLst/>
          </a:prstGeom>
        </p:spPr>
      </p:pic>
      <p:pic>
        <p:nvPicPr>
          <p:cNvPr id="6" name="Picture 5" descr="lea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32" y="622000"/>
            <a:ext cx="1977165" cy="2974344"/>
          </a:xfrm>
          <a:prstGeom prst="rect">
            <a:avLst/>
          </a:prstGeom>
        </p:spPr>
      </p:pic>
      <p:pic>
        <p:nvPicPr>
          <p:cNvPr id="7" name="Picture 6" descr="releasei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7" y="185386"/>
            <a:ext cx="1559480" cy="1871376"/>
          </a:xfrm>
          <a:prstGeom prst="rect">
            <a:avLst/>
          </a:prstGeom>
        </p:spPr>
      </p:pic>
      <p:pic>
        <p:nvPicPr>
          <p:cNvPr id="8" name="Picture 7" descr="bldg_mx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5" y="2265847"/>
            <a:ext cx="1301832" cy="17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909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940" y="0"/>
            <a:ext cx="8431904" cy="560807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38429" y="402066"/>
            <a:ext cx="2468866" cy="24686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3600" dirty="0" err="1" smtClean="0">
                <a:solidFill>
                  <a:schemeClr val="bg1"/>
                </a:solidFill>
              </a:rPr>
              <a:t>Takk for oss!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585059" y="3591743"/>
            <a:ext cx="3359231" cy="1311055"/>
          </a:xfrm>
          <a:prstGeom prst="roundRect">
            <a:avLst/>
          </a:prstGeom>
          <a:solidFill>
            <a:srgbClr val="C9C0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Frode.Bjerke@BEKK.no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dirty="0" err="1">
                <a:solidFill>
                  <a:srgbClr val="000000"/>
                </a:solidFill>
              </a:rPr>
              <a:t>Jorgen.Braseth@BEKK.no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Ole-Martin.Mork@BEKK.no</a:t>
            </a:r>
          </a:p>
        </p:txBody>
      </p:sp>
    </p:spTree>
    <p:extLst>
      <p:ext uri="{BB962C8B-B14F-4D97-AF65-F5344CB8AC3E}">
        <p14:creationId xmlns:p14="http://schemas.microsoft.com/office/powerpoint/2010/main" val="3377761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C9C0B5"/>
      </a:accent3>
      <a:accent4>
        <a:srgbClr val="FD5158"/>
      </a:accent4>
      <a:accent5>
        <a:srgbClr val="FFF9AE"/>
      </a:accent5>
      <a:accent6>
        <a:srgbClr val="36BDB2"/>
      </a:accent6>
      <a:hlink>
        <a:srgbClr val="FD5158"/>
      </a:hlink>
      <a:folHlink>
        <a:srgbClr val="FD515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C6559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52986</TotalTime>
  <Words>3599</Words>
  <Application>Microsoft Macintosh PowerPoint</Application>
  <PresentationFormat>On-screen Show (16:9)</PresentationFormat>
  <Paragraphs>642</Paragraphs>
  <Slides>99</Slides>
  <Notes>60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BEKK Rekruttering 16-9</vt:lpstr>
      <vt:lpstr>Nosql &amp; polyglot persistence</vt:lpstr>
      <vt:lpstr>Hvem er jeg?</vt:lpstr>
      <vt:lpstr>Agenda</vt:lpstr>
      <vt:lpstr>Hvorfor benytte key-value Stores?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nosql</vt:lpstr>
      <vt:lpstr>PowerPoint Presentation</vt:lpstr>
      <vt:lpstr>PowerPoint Presentation</vt:lpstr>
      <vt:lpstr>Key/Value stores</vt:lpstr>
      <vt:lpstr>Key/value stores</vt:lpstr>
      <vt:lpstr>Key/Value stores</vt:lpstr>
      <vt:lpstr>Document stores</vt:lpstr>
      <vt:lpstr>Document stores</vt:lpstr>
      <vt:lpstr>Document stores</vt:lpstr>
      <vt:lpstr>Wide column stores</vt:lpstr>
      <vt:lpstr>Wide column stores</vt:lpstr>
      <vt:lpstr>Wide column stores</vt:lpstr>
      <vt:lpstr>PowerPoint Presentation</vt:lpstr>
      <vt:lpstr>Graph databases</vt:lpstr>
      <vt:lpstr>Graph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Behov 1</vt:lpstr>
      <vt:lpstr>Behov 1</vt:lpstr>
      <vt:lpstr>Behov 2</vt:lpstr>
      <vt:lpstr>Behov 2</vt:lpstr>
      <vt:lpstr>Behov 3</vt:lpstr>
      <vt:lpstr>BEHov 3</vt:lpstr>
      <vt:lpstr>PowerPoint Presentation</vt:lpstr>
      <vt:lpstr>PowerPoint Presentation</vt:lpstr>
      <vt:lpstr>PowerPoint Presentation</vt:lpstr>
      <vt:lpstr>Behov 4</vt:lpstr>
      <vt:lpstr>Behov 4</vt:lpstr>
      <vt:lpstr>Polyglot Persistence</vt:lpstr>
      <vt:lpstr>PowerPoint Presentation</vt:lpstr>
      <vt:lpstr>Takk for  oppmerksomheten</vt:lpstr>
      <vt:lpstr>PowerPoint Presentation</vt:lpstr>
      <vt:lpstr>PowerPoint Presentation</vt:lpstr>
      <vt:lpstr>PowerPoint Presentation</vt:lpstr>
      <vt:lpstr>Case 1 – Inatur, Nettbutikk</vt:lpstr>
      <vt:lpstr>Inaturs løsning</vt:lpstr>
      <vt:lpstr>Inatur – hvorfor? </vt:lpstr>
      <vt:lpstr>PowerPoint Presentation</vt:lpstr>
      <vt:lpstr>PowerPoint Presentation</vt:lpstr>
      <vt:lpstr>Case 2 - hjemmehotell</vt:lpstr>
      <vt:lpstr>Case 2 - hjemmehotell</vt:lpstr>
      <vt:lpstr>One fine stay’s løsning</vt:lpstr>
      <vt:lpstr>One fine stay’s løsning</vt:lpstr>
      <vt:lpstr>PowerPoint Presentation</vt:lpstr>
      <vt:lpstr>CasE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4 –soundcloud, Innhold </vt:lpstr>
      <vt:lpstr>Soundclouds løsning </vt:lpstr>
      <vt:lpstr>PowerPoint Presentation</vt:lpstr>
      <vt:lpstr>Soundcloud new solution</vt:lpstr>
      <vt:lpstr>PowerPoint Presentation</vt:lpstr>
      <vt:lpstr>PowerPoint Presentation</vt:lpstr>
      <vt:lpstr>PowerPoint Presentation</vt:lpstr>
      <vt:lpstr>Case 5 – Folkeregisteret, Innhold </vt:lpstr>
      <vt:lpstr>Folkeregister – mulig arkitektur</vt:lpstr>
      <vt:lpstr>PowerPoint Presentation</vt:lpstr>
      <vt:lpstr>NOSQL aND  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Bekk Consulting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Ole-Martin Mørk</cp:lastModifiedBy>
  <cp:revision>1268</cp:revision>
  <dcterms:created xsi:type="dcterms:W3CDTF">2011-08-04T16:58:46Z</dcterms:created>
  <dcterms:modified xsi:type="dcterms:W3CDTF">2015-03-25T14:13:36Z</dcterms:modified>
</cp:coreProperties>
</file>